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350" r:id="rId5"/>
    <p:sldId id="346" r:id="rId6"/>
    <p:sldId id="347" r:id="rId7"/>
    <p:sldId id="960" r:id="rId8"/>
    <p:sldId id="959" r:id="rId9"/>
    <p:sldId id="260" r:id="rId10"/>
    <p:sldId id="261" r:id="rId11"/>
    <p:sldId id="312" r:id="rId12"/>
    <p:sldId id="262" r:id="rId13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B5C11-2D41-402F-8C04-330BFF40CB97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9AD5D-0A8C-4161-8CFC-580AA0E7AB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075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9AD5D-0A8C-4161-8CFC-580AA0E7AB1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528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753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55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29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37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9AD5D-0A8C-4161-8CFC-580AA0E7AB1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158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950" y="731838"/>
            <a:ext cx="3508375" cy="1974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28613" y="2816225"/>
            <a:ext cx="2635250" cy="2303463"/>
          </a:xfrm>
          <a:prstGeom prst="rect">
            <a:avLst/>
          </a:prstGeom>
        </p:spPr>
        <p:txBody>
          <a:bodyPr/>
          <a:lstStyle/>
          <a:p>
            <a:r>
              <a:rPr lang="ru-RU" b="1" dirty="0"/>
              <a:t>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319763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15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75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74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0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81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9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71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7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59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big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845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2008975" y="6132916"/>
            <a:ext cx="8335991" cy="47834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480"/>
              </a:spcBef>
              <a:buSzPct val="100000"/>
              <a:buNone/>
              <a:defRPr sz="2400" b="1"/>
            </a:lvl1pPr>
          </a:lstStyle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FC25B6-06C7-4FA3-92FF-A63E953E74B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blipFill dpi="0" rotWithShape="1">
            <a:blip r:embed="rId2" cstate="email">
              <a:alphaModFix amt="4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617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1562C1-66BB-467C-9951-08DD0E282745}"/>
              </a:ext>
            </a:extLst>
          </p:cNvPr>
          <p:cNvSpPr/>
          <p:nvPr userDrawn="1"/>
        </p:nvSpPr>
        <p:spPr>
          <a:xfrm rot="10800000">
            <a:off x="0" y="-1"/>
            <a:ext cx="5467350" cy="5295899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 l="-46259"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D1ABBC-F00E-4593-BF52-9BA8DF960529}"/>
              </a:ext>
            </a:extLst>
          </p:cNvPr>
          <p:cNvSpPr/>
          <p:nvPr userDrawn="1"/>
        </p:nvSpPr>
        <p:spPr>
          <a:xfrm>
            <a:off x="330882" y="0"/>
            <a:ext cx="11861118" cy="6858000"/>
          </a:xfrm>
          <a:prstGeom prst="rect">
            <a:avLst/>
          </a:prstGeom>
          <a:blipFill dpi="0" rotWithShape="1">
            <a:blip r:embed="rId2">
              <a:alphaModFix amt="2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E303B0-3F47-4DE2-A58F-4D7BB56E36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34"/>
          <a:stretch/>
        </p:blipFill>
        <p:spPr>
          <a:xfrm>
            <a:off x="-1" y="1150374"/>
            <a:ext cx="12192001" cy="4925961"/>
          </a:xfrm>
          <a:prstGeom prst="rect">
            <a:avLst/>
          </a:prstGeom>
        </p:spPr>
      </p:pic>
      <p:sp>
        <p:nvSpPr>
          <p:cNvPr id="7" name="Shape 9">
            <a:extLst>
              <a:ext uri="{FF2B5EF4-FFF2-40B4-BE49-F238E27FC236}">
                <a16:creationId xmlns:a16="http://schemas.microsoft.com/office/drawing/2014/main" id="{9AE1E74B-28DA-4575-9FCD-5EA3699C41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30882" y="2647949"/>
            <a:ext cx="5983600" cy="1546399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buSzPct val="100000"/>
              <a:defRPr sz="44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3188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A3DF20D-05FC-4ABE-A7A5-AAA8ECDD548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1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1EAC65-C4D6-4367-A9CD-6FAF80F01C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8350" y="0"/>
            <a:ext cx="634365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00D64-6F8E-4E2C-A465-A00C5CFA3A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34"/>
          <a:stretch/>
        </p:blipFill>
        <p:spPr>
          <a:xfrm rot="10800000">
            <a:off x="0" y="5781816"/>
            <a:ext cx="1374252" cy="8259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Shape 47">
            <a:extLst>
              <a:ext uri="{FF2B5EF4-FFF2-40B4-BE49-F238E27FC236}">
                <a16:creationId xmlns:a16="http://schemas.microsoft.com/office/drawing/2014/main" id="{B86702C9-6166-4A97-AF36-8A8FBEAB00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1725" y="1016971"/>
            <a:ext cx="5266669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0" name="Shape 48">
            <a:extLst>
              <a:ext uri="{FF2B5EF4-FFF2-40B4-BE49-F238E27FC236}">
                <a16:creationId xmlns:a16="http://schemas.microsoft.com/office/drawing/2014/main" id="{B9264295-53AA-4BD0-B7B2-DC8C230EBD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1725" y="2000566"/>
            <a:ext cx="5266669" cy="36860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5888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543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2322CB2-C0B0-4533-93F7-29C35AD9B5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473F91B-6294-443A-B4E9-CBD2F357A3C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49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49" r:id="rId14"/>
    <p:sldLayoutId id="2147483660" r:id="rId15"/>
    <p:sldLayoutId id="2147483689" r:id="rId1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FF296C9-B9F3-4842-9478-209280B5AFE9}"/>
              </a:ext>
            </a:extLst>
          </p:cNvPr>
          <p:cNvSpPr/>
          <p:nvPr/>
        </p:nvSpPr>
        <p:spPr>
          <a:xfrm>
            <a:off x="6631418" y="0"/>
            <a:ext cx="3250776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BA7387-7836-4F47-B02F-5F841010FB63}"/>
              </a:ext>
            </a:extLst>
          </p:cNvPr>
          <p:cNvSpPr/>
          <p:nvPr/>
        </p:nvSpPr>
        <p:spPr>
          <a:xfrm>
            <a:off x="7345762" y="1963910"/>
            <a:ext cx="4846238" cy="48940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F67A13-8546-4B2A-97D0-92CCA811C727}"/>
              </a:ext>
            </a:extLst>
          </p:cNvPr>
          <p:cNvSpPr/>
          <p:nvPr/>
        </p:nvSpPr>
        <p:spPr>
          <a:xfrm>
            <a:off x="7886700" y="2381250"/>
            <a:ext cx="4305300" cy="44767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hape 81">
            <a:extLst>
              <a:ext uri="{FF2B5EF4-FFF2-40B4-BE49-F238E27FC236}">
                <a16:creationId xmlns:a16="http://schemas.microsoft.com/office/drawing/2014/main" id="{E5CB7E26-1E33-4776-AE96-0E7446CA4199}"/>
              </a:ext>
            </a:extLst>
          </p:cNvPr>
          <p:cNvSpPr txBox="1">
            <a:spLocks/>
          </p:cNvSpPr>
          <p:nvPr/>
        </p:nvSpPr>
        <p:spPr>
          <a:xfrm>
            <a:off x="461277" y="1299481"/>
            <a:ext cx="5614433" cy="66442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8161E5-A9AC-4AB5-B93A-982813094C4E}"/>
              </a:ext>
            </a:extLst>
          </p:cNvPr>
          <p:cNvSpPr/>
          <p:nvPr/>
        </p:nvSpPr>
        <p:spPr>
          <a:xfrm>
            <a:off x="405828" y="601038"/>
            <a:ext cx="622559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3200" b="1" dirty="0" err="1">
                <a:solidFill>
                  <a:schemeClr val="accent2">
                    <a:lumMod val="75000"/>
                  </a:schemeClr>
                </a:solidFill>
              </a:rPr>
              <a:t>Тьюторское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 сопровождение детей с расстройствами аутистического спектра в условиях МБДОУ – детский сад комбинированного вида № 13»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n-US" sz="4000" dirty="0"/>
          </a:p>
          <a:p>
            <a:pPr algn="just"/>
            <a:endParaRPr lang="en-US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9C6310-41A1-4DF7-9163-5A015E7BDF89}"/>
              </a:ext>
            </a:extLst>
          </p:cNvPr>
          <p:cNvSpPr txBox="1"/>
          <p:nvPr/>
        </p:nvSpPr>
        <p:spPr>
          <a:xfrm>
            <a:off x="405828" y="5562186"/>
            <a:ext cx="60951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МБДОУ – детский сад комбинированного вида № 13, тьютор Золотаренко Полина Даниловна</a:t>
            </a:r>
            <a:endParaRPr lang="en-US" sz="1800" dirty="0"/>
          </a:p>
          <a:p>
            <a:pPr algn="just"/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C3E5CD-EF38-4EF3-AFE6-E85B5F261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392" y="3131436"/>
            <a:ext cx="4059915" cy="30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147D1B0F-528D-406B-B064-792DF8C33750}"/>
              </a:ext>
            </a:extLst>
          </p:cNvPr>
          <p:cNvSpPr/>
          <p:nvPr/>
        </p:nvSpPr>
        <p:spPr>
          <a:xfrm>
            <a:off x="-123290" y="395553"/>
            <a:ext cx="120464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Организация и содержание работы тьютора в коррекционной группе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8F5E50-528B-409E-8BA5-BA05988F23F0}"/>
              </a:ext>
            </a:extLst>
          </p:cNvPr>
          <p:cNvSpPr txBox="1"/>
          <p:nvPr/>
        </p:nvSpPr>
        <p:spPr>
          <a:xfrm>
            <a:off x="92358" y="1880918"/>
            <a:ext cx="580757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20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Основные векторы работы в группе включают:</a:t>
            </a:r>
            <a:endParaRPr lang="ru-RU" sz="2000" b="0" dirty="0">
              <a:effectLst/>
            </a:endParaRPr>
          </a:p>
          <a:p>
            <a:pPr marL="457200" indent="-4572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Соблюдение режимных моментов. </a:t>
            </a:r>
          </a:p>
          <a:p>
            <a:pPr marL="457200" indent="-4572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Помощь во время занятий. </a:t>
            </a:r>
          </a:p>
          <a:p>
            <a:pPr marL="457200" indent="-4572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Сопровождение на прогулках и социализация.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57200" indent="-4572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Сопровождение на массовых мероприятиях (утренники, праздники, приезжающие театры). </a:t>
            </a:r>
          </a:p>
          <a:p>
            <a:pPr marL="457200" indent="-4572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Сопровождение на регулярных занятиях: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занятиях физической культурой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музыкальных занятиях.</a:t>
            </a:r>
            <a:endParaRPr lang="ru-RU" sz="180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44E7A3-D604-48C4-8DAE-56FE0E70D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1951" y="2011027"/>
            <a:ext cx="3174501" cy="423266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C1D7C9-7000-4163-9003-BDA241C73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167" y="3996223"/>
            <a:ext cx="2996629" cy="22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1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3F6270-7614-47E8-A9A7-41450362E0FA}"/>
              </a:ext>
            </a:extLst>
          </p:cNvPr>
          <p:cNvSpPr txBox="1"/>
          <p:nvPr/>
        </p:nvSpPr>
        <p:spPr>
          <a:xfrm>
            <a:off x="439647" y="1691405"/>
            <a:ext cx="5572447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endParaRPr lang="ru-RU" sz="2400" b="0" dirty="0">
              <a:effectLst/>
            </a:endParaRP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Адаптивная среда (персонализация). 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Визуальное расписание. 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Карточки PECS.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Визуальный таймер. 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Визуальный конструкт «Сначала — потом». </a:t>
            </a:r>
          </a:p>
          <a:p>
            <a:pPr marL="342900" indent="-342900"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Социальные истории.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EC813-A369-43CE-971B-2D68ABF6484A}"/>
              </a:ext>
            </a:extLst>
          </p:cNvPr>
          <p:cNvSpPr/>
          <p:nvPr/>
        </p:nvSpPr>
        <p:spPr>
          <a:xfrm>
            <a:off x="-82193" y="785971"/>
            <a:ext cx="120464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Методы и средства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938E0F-BE11-4CF3-8E0B-164307AE8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032" y="2641168"/>
            <a:ext cx="2655658" cy="35408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3A3305-EEA1-441D-A0C5-40EF2F649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4007" y="1869398"/>
            <a:ext cx="3140251" cy="418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4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D5E61FB-F1DF-4FAA-BC95-888A87B162D9}"/>
              </a:ext>
            </a:extLst>
          </p:cNvPr>
          <p:cNvSpPr txBox="1"/>
          <p:nvPr/>
        </p:nvSpPr>
        <p:spPr>
          <a:xfrm>
            <a:off x="2190750" y="533525"/>
            <a:ext cx="841546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cs typeface="Mangal" panose="02040503050203030202" pitchFamily="18" charset="0"/>
              </a:rPr>
              <a:t>Адаптивная среда (персонализация)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570E04-37D7-4A8C-A534-DF48ACEB3E35}"/>
              </a:ext>
            </a:extLst>
          </p:cNvPr>
          <p:cNvSpPr/>
          <p:nvPr/>
        </p:nvSpPr>
        <p:spPr>
          <a:xfrm>
            <a:off x="4202239" y="1708484"/>
            <a:ext cx="3441097" cy="3795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88" b="1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Структурированная среда (понятное пространство):  </a:t>
            </a:r>
          </a:p>
          <a:p>
            <a:pPr algn="ctr"/>
            <a:r>
              <a:rPr lang="ru-RU" sz="2188" b="1" dirty="0">
                <a:solidFill>
                  <a:srgbClr val="000000"/>
                </a:solidFill>
                <a:latin typeface="Calibri" panose="020F0502020204030204"/>
              </a:rPr>
              <a:t>фото ребенка на шкафу, </a:t>
            </a:r>
          </a:p>
          <a:p>
            <a:pPr algn="ctr"/>
            <a:r>
              <a:rPr lang="ru-RU" sz="2188" b="1" dirty="0">
                <a:solidFill>
                  <a:srgbClr val="000000"/>
                </a:solidFill>
                <a:latin typeface="Calibri" panose="020F0502020204030204"/>
              </a:rPr>
              <a:t>на столе, возле полотенца, </a:t>
            </a:r>
          </a:p>
          <a:p>
            <a:pPr algn="ctr"/>
            <a:r>
              <a:rPr lang="ru-RU" sz="2188" b="1" dirty="0">
                <a:solidFill>
                  <a:srgbClr val="000000"/>
                </a:solidFill>
                <a:latin typeface="Calibri" panose="020F0502020204030204"/>
              </a:rPr>
              <a:t>на кровати</a:t>
            </a: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</p:txBody>
      </p:sp>
      <p:pic>
        <p:nvPicPr>
          <p:cNvPr id="14" name="Рисунок 13" descr="IMG-2020_0.tmp">
            <a:extLst>
              <a:ext uri="{FF2B5EF4-FFF2-40B4-BE49-F238E27FC236}">
                <a16:creationId xmlns:a16="http://schemas.microsoft.com/office/drawing/2014/main" id="{1867829B-0817-4A43-A81F-E6C2EF3991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" t="3515" r="1742"/>
          <a:stretch/>
        </p:blipFill>
        <p:spPr>
          <a:xfrm>
            <a:off x="5162297" y="3684990"/>
            <a:ext cx="1626753" cy="2374073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48A3D78-52D4-49DF-8E96-16657E2BEB76}"/>
              </a:ext>
            </a:extLst>
          </p:cNvPr>
          <p:cNvSpPr/>
          <p:nvPr/>
        </p:nvSpPr>
        <p:spPr>
          <a:xfrm>
            <a:off x="7452145" y="1730213"/>
            <a:ext cx="3376144" cy="3795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88" b="1" dirty="0">
                <a:solidFill>
                  <a:srgbClr val="000000"/>
                </a:solidFill>
                <a:latin typeface="Calibri" panose="020F0502020204030204"/>
              </a:rPr>
              <a:t>Визуально представленные </a:t>
            </a:r>
          </a:p>
          <a:p>
            <a:pPr algn="ctr"/>
            <a:r>
              <a:rPr lang="ru-RU" sz="2188" b="1" dirty="0">
                <a:solidFill>
                  <a:schemeClr val="accent2">
                    <a:lumMod val="75000"/>
                  </a:schemeClr>
                </a:solidFill>
                <a:latin typeface="Calibri" panose="020F0502020204030204"/>
              </a:rPr>
              <a:t>этапы целого </a:t>
            </a:r>
            <a:r>
              <a:rPr lang="ru-RU" sz="2188" b="1" dirty="0">
                <a:solidFill>
                  <a:srgbClr val="000000"/>
                </a:solidFill>
                <a:latin typeface="Calibri" panose="020F0502020204030204"/>
              </a:rPr>
              <a:t>занятия, задания, </a:t>
            </a:r>
          </a:p>
          <a:p>
            <a:pPr algn="ctr"/>
            <a:r>
              <a:rPr lang="ru-RU" sz="2188" b="1" dirty="0">
                <a:solidFill>
                  <a:srgbClr val="000000"/>
                </a:solidFill>
                <a:latin typeface="Calibri" panose="020F0502020204030204"/>
              </a:rPr>
              <a:t>процесса</a:t>
            </a: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  <a:p>
            <a:pPr algn="ctr"/>
            <a:endParaRPr lang="ru-RU" sz="2188" b="1" dirty="0">
              <a:solidFill>
                <a:srgbClr val="1447AC"/>
              </a:solidFill>
              <a:latin typeface="Calibri" panose="020F0502020204030204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4404F0C-3190-4A49-973A-923212A7E8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63400" y="3877599"/>
            <a:ext cx="2169004" cy="16267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E0C828-BD45-46CF-B9A3-DF963DBCEA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515" t="40055" r="58534" b="17901"/>
          <a:stretch/>
        </p:blipFill>
        <p:spPr>
          <a:xfrm>
            <a:off x="9869245" y="3787522"/>
            <a:ext cx="637511" cy="216900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CEEFB8-0ED4-41C3-B625-2DB0769BC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809" y="2613898"/>
            <a:ext cx="2367824" cy="3656466"/>
          </a:xfrm>
          <a:prstGeom prst="rect">
            <a:avLst/>
          </a:prstGeom>
        </p:spPr>
      </p:pic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809914B1-41DB-480B-A12C-4193F568CD1B}"/>
              </a:ext>
            </a:extLst>
          </p:cNvPr>
          <p:cNvSpPr txBox="1">
            <a:spLocks/>
          </p:cNvSpPr>
          <p:nvPr/>
        </p:nvSpPr>
        <p:spPr>
          <a:xfrm>
            <a:off x="8949345" y="6459787"/>
            <a:ext cx="98401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94285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FD510DB-994E-471D-BA60-6E1FA98C6B9F}"/>
              </a:ext>
            </a:extLst>
          </p:cNvPr>
          <p:cNvSpPr/>
          <p:nvPr/>
        </p:nvSpPr>
        <p:spPr>
          <a:xfrm>
            <a:off x="2224604" y="452110"/>
            <a:ext cx="7708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466" indent="-714466" algn="ctr"/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Визуальное расписание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20F5B8-C32A-4206-9165-A062B1ACB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051" y="2276103"/>
            <a:ext cx="4256605" cy="3384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78E319-67BD-4A09-96A3-A3DA64178D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9" t="9815" r="3762" b="7117"/>
          <a:stretch/>
        </p:blipFill>
        <p:spPr>
          <a:xfrm>
            <a:off x="800803" y="2145432"/>
            <a:ext cx="4690091" cy="2232248"/>
          </a:xfrm>
          <a:prstGeom prst="rect">
            <a:avLst/>
          </a:prstGeom>
        </p:spPr>
      </p:pic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225A2CAF-BC38-4979-97B9-A4B978277BF2}"/>
              </a:ext>
            </a:extLst>
          </p:cNvPr>
          <p:cNvSpPr txBox="1">
            <a:spLocks/>
          </p:cNvSpPr>
          <p:nvPr/>
        </p:nvSpPr>
        <p:spPr>
          <a:xfrm>
            <a:off x="8949345" y="6459787"/>
            <a:ext cx="98401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29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FD510DB-994E-471D-BA60-6E1FA98C6B9F}"/>
              </a:ext>
            </a:extLst>
          </p:cNvPr>
          <p:cNvSpPr/>
          <p:nvPr/>
        </p:nvSpPr>
        <p:spPr>
          <a:xfrm>
            <a:off x="85726" y="590552"/>
            <a:ext cx="111728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102" indent="-697102" algn="ctr"/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Карточки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PECS</a:t>
            </a:r>
            <a:endParaRPr lang="ru-RU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7B85111E-861F-4455-AEEB-75FF6D3EB328}"/>
              </a:ext>
            </a:extLst>
          </p:cNvPr>
          <p:cNvSpPr txBox="1">
            <a:spLocks/>
          </p:cNvSpPr>
          <p:nvPr/>
        </p:nvSpPr>
        <p:spPr>
          <a:xfrm>
            <a:off x="8949345" y="6459787"/>
            <a:ext cx="98401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5BC1C0-9D16-41B3-A3B6-D7F9374CA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112" y="1990406"/>
            <a:ext cx="3079058" cy="41027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E268F6-4499-4AA6-9BE6-C03473C75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34" y="1990725"/>
            <a:ext cx="2876549" cy="2876549"/>
          </a:xfrm>
          <a:prstGeom prst="rect">
            <a:avLst/>
          </a:prstGeom>
        </p:spPr>
      </p:pic>
      <p:sp>
        <p:nvSpPr>
          <p:cNvPr id="5" name="AutoShape 2" descr="https://i.oneme.ru/i?r=BUE2sh_eZW7g8kugOdIm2NotTCDN7LhJWx2Lcb8ChNvfS_FZQJshHGhp_i8xCY9EayC-lVzsyQysV3DaVqjHCp2E&amp;expires=1790155022957">
            <a:extLst>
              <a:ext uri="{FF2B5EF4-FFF2-40B4-BE49-F238E27FC236}">
                <a16:creationId xmlns:a16="http://schemas.microsoft.com/office/drawing/2014/main" id="{AD117F39-8303-4687-B524-BE0FB2342A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399613-E72F-4D72-AACE-E0C98D090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8025" y="1990406"/>
            <a:ext cx="2298266" cy="22982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9F7167-F20E-4B29-8AEE-472178D3E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2855" y="3699333"/>
            <a:ext cx="2568115" cy="256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54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FD510DB-994E-471D-BA60-6E1FA98C6B9F}"/>
              </a:ext>
            </a:extLst>
          </p:cNvPr>
          <p:cNvSpPr/>
          <p:nvPr/>
        </p:nvSpPr>
        <p:spPr>
          <a:xfrm>
            <a:off x="295276" y="269510"/>
            <a:ext cx="111728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7102" indent="-697102" algn="ctr"/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Визуальный таймер и  визуальный конструкт «Сначала — потом» </a:t>
            </a:r>
          </a:p>
          <a:p>
            <a:pPr marL="697102" indent="-697102" algn="ctr"/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 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9CA3F73-B94C-4E50-A737-03E12C12EE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8" r="8977" b="14573"/>
          <a:stretch/>
        </p:blipFill>
        <p:spPr>
          <a:xfrm>
            <a:off x="436201" y="2871309"/>
            <a:ext cx="3588114" cy="2263185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7B85111E-861F-4455-AEEB-75FF6D3EB328}"/>
              </a:ext>
            </a:extLst>
          </p:cNvPr>
          <p:cNvSpPr txBox="1">
            <a:spLocks/>
          </p:cNvSpPr>
          <p:nvPr/>
        </p:nvSpPr>
        <p:spPr>
          <a:xfrm>
            <a:off x="8949345" y="6459787"/>
            <a:ext cx="984019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FD9E92-7F45-4104-A157-3C51BD338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952" y="2311768"/>
            <a:ext cx="2888095" cy="3857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96B6B6-2807-4A48-8385-CA20939A94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043" b="10043"/>
          <a:stretch/>
        </p:blipFill>
        <p:spPr>
          <a:xfrm>
            <a:off x="8139307" y="2744974"/>
            <a:ext cx="3588114" cy="25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52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600" y="250052"/>
            <a:ext cx="7776864" cy="2160240"/>
          </a:xfrm>
        </p:spPr>
        <p:txBody>
          <a:bodyPr>
            <a:normAutofit/>
          </a:bodyPr>
          <a:lstStyle/>
          <a:p>
            <a:br>
              <a:rPr lang="ru-RU" sz="2200" dirty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9B4003-7C20-4475-86F0-47465A7E5E14}"/>
              </a:ext>
            </a:extLst>
          </p:cNvPr>
          <p:cNvSpPr/>
          <p:nvPr/>
        </p:nvSpPr>
        <p:spPr>
          <a:xfrm>
            <a:off x="2353588" y="250053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Использование стратегий визуальной поддержки детей с РАС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D3A516-35B2-4037-855F-08652E6249EC}"/>
              </a:ext>
            </a:extLst>
          </p:cNvPr>
          <p:cNvSpPr/>
          <p:nvPr/>
        </p:nvSpPr>
        <p:spPr>
          <a:xfrm>
            <a:off x="1775521" y="1309995"/>
            <a:ext cx="3795759" cy="429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88" b="1" dirty="0">
                <a:solidFill>
                  <a:schemeClr val="accent2"/>
                </a:solidFill>
              </a:rPr>
              <a:t>Социальные истории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57D14A-CD72-4A64-8F56-FF4544FEB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780" y="3217169"/>
            <a:ext cx="4298999" cy="28083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974791-29E0-4BF1-ADA9-725CCC446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62" y="2064782"/>
            <a:ext cx="2940117" cy="417391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DFC79D-C093-4EC3-8244-653E34942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733" y="1910163"/>
            <a:ext cx="3249450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7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96"/>
    </mc:Choice>
    <mc:Fallback xmlns="">
      <p:transition spd="slow" advTm="1159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18">
            <a:extLst>
              <a:ext uri="{FF2B5EF4-FFF2-40B4-BE49-F238E27FC236}">
                <a16:creationId xmlns:a16="http://schemas.microsoft.com/office/drawing/2014/main" id="{1957E58B-004F-4F78-8D2D-7B31C1DE0287}"/>
              </a:ext>
            </a:extLst>
          </p:cNvPr>
          <p:cNvSpPr txBox="1">
            <a:spLocks/>
          </p:cNvSpPr>
          <p:nvPr/>
        </p:nvSpPr>
        <p:spPr>
          <a:xfrm>
            <a:off x="707410" y="2540204"/>
            <a:ext cx="10686631" cy="694783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4800" b="1" dirty="0" err="1">
                <a:solidFill>
                  <a:schemeClr val="bg1"/>
                </a:solidFill>
              </a:rPr>
              <a:t>Тьюторское</a:t>
            </a:r>
            <a:r>
              <a:rPr lang="ru-RU" sz="4800" b="1" dirty="0">
                <a:solidFill>
                  <a:schemeClr val="bg1"/>
                </a:solidFill>
              </a:rPr>
              <a:t> сопровождение детей с РАС в системе дополнительного образования</a:t>
            </a:r>
          </a:p>
          <a:p>
            <a:pPr>
              <a:spcBef>
                <a:spcPts val="0"/>
              </a:spcBef>
            </a:pPr>
            <a:endParaRPr lang="en" sz="3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ABE38B-4322-4970-BF54-DA0A95D291BA}"/>
              </a:ext>
            </a:extLst>
          </p:cNvPr>
          <p:cNvSpPr txBox="1"/>
          <p:nvPr/>
        </p:nvSpPr>
        <p:spPr>
          <a:xfrm>
            <a:off x="447461" y="3901774"/>
            <a:ext cx="68582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Клуб маленьких музыкантов.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Тхэквондо.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Футбол.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Английский язык. 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Нейрофитнес</a:t>
            </a:r>
            <a:r>
              <a:rPr lang="ru-RU" sz="28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0132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147D1B0F-528D-406B-B064-792DF8C33750}"/>
              </a:ext>
            </a:extLst>
          </p:cNvPr>
          <p:cNvSpPr/>
          <p:nvPr/>
        </p:nvSpPr>
        <p:spPr>
          <a:xfrm>
            <a:off x="-123290" y="395553"/>
            <a:ext cx="1204645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solidFill>
                  <a:schemeClr val="accent2">
                    <a:lumMod val="75000"/>
                  </a:schemeClr>
                </a:solidFill>
              </a:rPr>
              <a:t>Нейрофитнес</a:t>
            </a: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: специфика активного сопровождения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27F86E-2819-47C8-ACF8-9131E0171426}"/>
              </a:ext>
            </a:extLst>
          </p:cNvPr>
          <p:cNvSpPr txBox="1"/>
          <p:nvPr/>
        </p:nvSpPr>
        <p:spPr>
          <a:xfrm>
            <a:off x="309108" y="3487737"/>
            <a:ext cx="50176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Физическая и пространственная организация</a:t>
            </a: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Синхронизация процессов</a:t>
            </a:r>
          </a:p>
          <a:p>
            <a:pPr marL="285750" indent="-285750" rtl="0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20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Помощь в подвижных играх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5DE98-F5B0-46EF-A353-DF3D52C4541F}"/>
              </a:ext>
            </a:extLst>
          </p:cNvPr>
          <p:cNvSpPr txBox="1"/>
          <p:nvPr/>
        </p:nvSpPr>
        <p:spPr>
          <a:xfrm>
            <a:off x="309108" y="2278908"/>
            <a:ext cx="3886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ru-RU" sz="24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Суть помощи тьютора на данном кружке:</a:t>
            </a:r>
            <a:endParaRPr lang="ru-RU" sz="2400" b="0" dirty="0">
              <a:effectLst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5D308E-C6B8-437F-B865-6F486AEC4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511" y="2498397"/>
            <a:ext cx="2749440" cy="36659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CD9BD3-4CF5-4F1D-B846-1CD91EB099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989"/>
          <a:stretch/>
        </p:blipFill>
        <p:spPr>
          <a:xfrm>
            <a:off x="9005927" y="1842103"/>
            <a:ext cx="2658518" cy="432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47701" y="754051"/>
            <a:ext cx="11106149" cy="5599124"/>
          </a:xfrm>
          <a:prstGeom prst="rect">
            <a:avLst/>
          </a:prstGeom>
          <a:solidFill>
            <a:srgbClr val="FFFFFF"/>
          </a:solidFill>
          <a:ln w="31750" algn="in">
            <a:solidFill>
              <a:srgbClr val="1447A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40" tIns="27440" rIns="27440" bIns="2744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23" name="AutoShape 27" descr="http://pngimg.com/uploads/cursor/cursor_PNG81.png"/>
          <p:cNvSpPr>
            <a:spLocks noChangeAspect="1" noChangeArrowheads="1"/>
          </p:cNvSpPr>
          <p:nvPr/>
        </p:nvSpPr>
        <p:spPr bwMode="auto">
          <a:xfrm>
            <a:off x="2713607" y="754051"/>
            <a:ext cx="228669" cy="22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601" tIns="34301" rIns="68601" bIns="34301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3" name="Прямоугольник 12"/>
          <p:cNvSpPr/>
          <p:nvPr/>
        </p:nvSpPr>
        <p:spPr>
          <a:xfrm>
            <a:off x="3866805" y="1046258"/>
            <a:ext cx="3805247" cy="38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875" kern="0" dirty="0" err="1">
                <a:solidFill>
                  <a:srgbClr val="28282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Госпаблик</a:t>
            </a:r>
            <a:r>
              <a:rPr lang="ru-RU" sz="1875" kern="0" dirty="0">
                <a:solidFill>
                  <a:srgbClr val="28282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75" kern="0" dirty="0" err="1">
                <a:solidFill>
                  <a:srgbClr val="28282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Вконтакте</a:t>
            </a:r>
            <a:endParaRPr lang="ru-RU" sz="1875" kern="0" dirty="0">
              <a:solidFill>
                <a:srgbClr val="282828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006955" y="3113063"/>
            <a:ext cx="3665096" cy="389400"/>
          </a:xfrm>
          <a:prstGeom prst="halfFrame">
            <a:avLst>
              <a:gd name="adj1" fmla="val 17201"/>
              <a:gd name="adj2" fmla="val 20274"/>
            </a:avLst>
          </a:prstGeom>
          <a:solidFill>
            <a:srgbClr val="1447AC"/>
          </a:solidFill>
          <a:ln>
            <a:solidFill>
              <a:srgbClr val="1447A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27155" tIns="27155" rIns="27155" bIns="27155" numCol="1" anchor="t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ts val="288"/>
              </a:spcAft>
              <a:defRPr sz="864">
                <a:solidFill>
                  <a:srgbClr val="000000"/>
                </a:solidFill>
                <a:latin typeface="Comic Sans MS" pitchFamily="66" charset="0"/>
                <a:cs typeface="Arial" pitchFamily="34" charset="0"/>
              </a:defRPr>
            </a:lvl1pPr>
          </a:lstStyle>
          <a:p>
            <a:endParaRPr lang="ru-RU" altLang="ru-RU" sz="1094" dirty="0"/>
          </a:p>
          <a:p>
            <a:r>
              <a:rPr lang="ru-RU" altLang="ru-RU" sz="1719" kern="0" dirty="0">
                <a:solidFill>
                  <a:srgbClr val="28282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Официальный сайт: </a:t>
            </a:r>
            <a:r>
              <a:rPr lang="en-US" altLang="ru-RU" sz="1719" kern="0" dirty="0">
                <a:solidFill>
                  <a:srgbClr val="1447A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https://13ekb.tvoysadik.ru/</a:t>
            </a:r>
            <a:endParaRPr lang="ru-RU" altLang="ru-RU" sz="1719" kern="0" dirty="0">
              <a:solidFill>
                <a:srgbClr val="1447A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2522" y="3655573"/>
            <a:ext cx="1401633" cy="1031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13"/>
          </a:p>
        </p:txBody>
      </p:sp>
      <p:cxnSp>
        <p:nvCxnSpPr>
          <p:cNvPr id="8" name="Прямая соединительная линия 7"/>
          <p:cNvCxnSpPr>
            <a:cxnSpLocks/>
          </p:cNvCxnSpPr>
          <p:nvPr/>
        </p:nvCxnSpPr>
        <p:spPr>
          <a:xfrm>
            <a:off x="2021023" y="4579152"/>
            <a:ext cx="8044623" cy="28201"/>
          </a:xfrm>
          <a:prstGeom prst="line">
            <a:avLst/>
          </a:prstGeom>
          <a:ln>
            <a:solidFill>
              <a:srgbClr val="1447AC"/>
            </a:solidFill>
            <a:prstDash val="lg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47701" y="4702356"/>
            <a:ext cx="8541094" cy="1099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563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620131, Свердловская обл., г. Екатеринбург, </a:t>
            </a:r>
          </a:p>
          <a:p>
            <a:pPr>
              <a:lnSpc>
                <a:spcPct val="107000"/>
              </a:lnSpc>
            </a:pPr>
            <a:r>
              <a:rPr lang="ru-RU" sz="1563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ул. </a:t>
            </a:r>
            <a:r>
              <a:rPr lang="ru-RU" sz="1563" kern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Крауля</a:t>
            </a:r>
            <a:r>
              <a:rPr lang="ru-RU" sz="1563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85 а</a:t>
            </a:r>
          </a:p>
          <a:p>
            <a:pPr algn="just">
              <a:lnSpc>
                <a:spcPct val="107000"/>
              </a:lnSpc>
            </a:pPr>
            <a:r>
              <a:rPr lang="ru-RU" sz="1563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Телефон: 8 (343) 246-45-34</a:t>
            </a:r>
          </a:p>
          <a:p>
            <a:pPr algn="just">
              <a:lnSpc>
                <a:spcPct val="107000"/>
              </a:lnSpc>
            </a:pPr>
            <a:r>
              <a:rPr lang="en-US" sz="1563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E-mail:</a:t>
            </a:r>
            <a:r>
              <a:rPr lang="en-US" sz="1563" kern="0" dirty="0">
                <a:solidFill>
                  <a:srgbClr val="1447A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mdou13@eduekb.ru</a:t>
            </a:r>
            <a:endParaRPr lang="ru-RU" sz="1563" kern="0" dirty="0">
              <a:solidFill>
                <a:srgbClr val="1447AC"/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CA73A9-3DBD-4396-B2DC-AC196FA373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793"/>
          <a:stretch/>
        </p:blipFill>
        <p:spPr>
          <a:xfrm>
            <a:off x="8810402" y="1033426"/>
            <a:ext cx="1680023" cy="146162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752946-0082-4C78-B0C4-F7E307A9CF61}"/>
              </a:ext>
            </a:extLst>
          </p:cNvPr>
          <p:cNvSpPr/>
          <p:nvPr/>
        </p:nvSpPr>
        <p:spPr>
          <a:xfrm>
            <a:off x="4160483" y="1816134"/>
            <a:ext cx="4141120" cy="38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75" kern="0" dirty="0">
                <a:solidFill>
                  <a:srgbClr val="1447A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https://vk.com/club216940114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121520-0902-4706-A730-05ECE3309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940" y="1310542"/>
            <a:ext cx="2271747" cy="1349151"/>
          </a:xfrm>
          <a:prstGeom prst="rect">
            <a:avLst/>
          </a:prstGeom>
        </p:spPr>
      </p:pic>
      <p:pic>
        <p:nvPicPr>
          <p:cNvPr id="10242" name="Picture 2" descr="https://avatars.mds.yandex.net/get-zen_doc/3385233/pub_5edc924e4ecd9312b60fe0e2_5edcb66cb3aa4f7a7381fde3/scale_120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150" y="1059229"/>
            <a:ext cx="830767" cy="83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3F2AA1-2E12-420A-B6E8-21074310032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r="5253"/>
          <a:stretch/>
        </p:blipFill>
        <p:spPr>
          <a:xfrm>
            <a:off x="9014995" y="2668511"/>
            <a:ext cx="1457267" cy="14748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C5A1AD8-5B7D-45FD-8A0A-4EA29C23E42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374"/>
          <a:stretch/>
        </p:blipFill>
        <p:spPr>
          <a:xfrm>
            <a:off x="1853360" y="2900461"/>
            <a:ext cx="2240327" cy="158929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5A0A13-6877-4993-831C-7B9262396C22}"/>
              </a:ext>
            </a:extLst>
          </p:cNvPr>
          <p:cNvSpPr/>
          <p:nvPr/>
        </p:nvSpPr>
        <p:spPr>
          <a:xfrm>
            <a:off x="4363346" y="366957"/>
            <a:ext cx="3465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spc="-50" dirty="0"/>
              <a:t>Мы рады сотрудничеству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8E593CE-7528-4A92-9E92-FE7CD634F3F7}"/>
              </a:ext>
            </a:extLst>
          </p:cNvPr>
          <p:cNvSpPr/>
          <p:nvPr/>
        </p:nvSpPr>
        <p:spPr>
          <a:xfrm>
            <a:off x="5552166" y="5454322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0" dirty="0">
                <a:solidFill>
                  <a:srgbClr val="1447A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Материалы по </a:t>
            </a:r>
            <a:r>
              <a:rPr lang="ru-RU" kern="0" dirty="0" err="1">
                <a:solidFill>
                  <a:srgbClr val="1447A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кьюар</a:t>
            </a:r>
            <a:r>
              <a:rPr lang="ru-RU" kern="0" dirty="0">
                <a:solidFill>
                  <a:srgbClr val="1447A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-коду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6F8E24F-DEF3-4CBE-8D2C-26ED51905E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1002" y="4570989"/>
            <a:ext cx="12287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9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FF296C9-B9F3-4842-9478-209280B5AFE9}"/>
              </a:ext>
            </a:extLst>
          </p:cNvPr>
          <p:cNvSpPr/>
          <p:nvPr/>
        </p:nvSpPr>
        <p:spPr>
          <a:xfrm>
            <a:off x="6631418" y="0"/>
            <a:ext cx="3250776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BA7387-7836-4F47-B02F-5F841010FB63}"/>
              </a:ext>
            </a:extLst>
          </p:cNvPr>
          <p:cNvSpPr/>
          <p:nvPr/>
        </p:nvSpPr>
        <p:spPr>
          <a:xfrm>
            <a:off x="7345762" y="1963910"/>
            <a:ext cx="4846238" cy="48940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F67A13-8546-4B2A-97D0-92CCA811C727}"/>
              </a:ext>
            </a:extLst>
          </p:cNvPr>
          <p:cNvSpPr/>
          <p:nvPr/>
        </p:nvSpPr>
        <p:spPr>
          <a:xfrm>
            <a:off x="7886700" y="2381250"/>
            <a:ext cx="4305300" cy="44767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hape 81">
            <a:extLst>
              <a:ext uri="{FF2B5EF4-FFF2-40B4-BE49-F238E27FC236}">
                <a16:creationId xmlns:a16="http://schemas.microsoft.com/office/drawing/2014/main" id="{E5CB7E26-1E33-4776-AE96-0E7446CA4199}"/>
              </a:ext>
            </a:extLst>
          </p:cNvPr>
          <p:cNvSpPr txBox="1">
            <a:spLocks/>
          </p:cNvSpPr>
          <p:nvPr/>
        </p:nvSpPr>
        <p:spPr>
          <a:xfrm>
            <a:off x="461277" y="1299481"/>
            <a:ext cx="5614433" cy="66442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" sz="3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8161E5-A9AC-4AB5-B93A-982813094C4E}"/>
              </a:ext>
            </a:extLst>
          </p:cNvPr>
          <p:cNvSpPr/>
          <p:nvPr/>
        </p:nvSpPr>
        <p:spPr>
          <a:xfrm>
            <a:off x="354292" y="734388"/>
            <a:ext cx="60066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3200" b="1" dirty="0" err="1">
                <a:solidFill>
                  <a:schemeClr val="accent2">
                    <a:lumMod val="75000"/>
                  </a:schemeClr>
                </a:solidFill>
              </a:rPr>
              <a:t>Тьюторское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 сопровождение детей с расстройствами аутистического спектра в условиях МБДОУ – детский сад комбинированного вида № 13»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en-US" sz="4000" dirty="0"/>
          </a:p>
          <a:p>
            <a:pPr algn="just"/>
            <a:endParaRPr lang="en-US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9C6310-41A1-4DF7-9163-5A015E7BDF89}"/>
              </a:ext>
            </a:extLst>
          </p:cNvPr>
          <p:cNvSpPr txBox="1"/>
          <p:nvPr/>
        </p:nvSpPr>
        <p:spPr>
          <a:xfrm>
            <a:off x="461277" y="5290273"/>
            <a:ext cx="60951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МБДОУ – детский сад комбинированного вида № 13, тьютор Золотаренко Полина Даниловна</a:t>
            </a:r>
            <a:endParaRPr lang="en-US" sz="1800" dirty="0"/>
          </a:p>
          <a:p>
            <a:pPr algn="just"/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C3E5CD-EF38-4EF3-AFE6-E85B5F261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392" y="3131436"/>
            <a:ext cx="4059915" cy="305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78778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322</Words>
  <Application>Microsoft Office PowerPoint</Application>
  <PresentationFormat>Широкоэкранный</PresentationFormat>
  <Paragraphs>72</Paragraphs>
  <Slides>12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Mangal</vt:lpstr>
      <vt:lpstr>Times New Roman</vt:lpstr>
      <vt:lpstr>Verdana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ДС 13</dc:creator>
  <cp:lastModifiedBy>ДС 13</cp:lastModifiedBy>
  <cp:revision>6</cp:revision>
  <dcterms:modified xsi:type="dcterms:W3CDTF">2026-09-22T07:14:16Z</dcterms:modified>
</cp:coreProperties>
</file>