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744" autoAdjust="0"/>
  </p:normalViewPr>
  <p:slideViewPr>
    <p:cSldViewPr>
      <p:cViewPr varScale="1">
        <p:scale>
          <a:sx n="64" d="100"/>
          <a:sy n="64" d="100"/>
        </p:scale>
        <p:origin x="-157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03453-3135-4917-9815-48EC2D211451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8D68A4-6069-4E17-97EE-6F2672BE305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22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8D68A4-6069-4E17-97EE-6F2672BE3051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9453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add title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loud.mail.ru/public/Q1kz/YWYFKaEy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cloud.mail.ru/public/E6qN/ruezporHp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cloud.mail.ru/public/tk74/5Ex5s57ax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cloud.mail.ru/public/Gjtw/PJrXwBE8p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oaplaneta.com/osobennoe-chtenie/" TargetMode="External"/><Relationship Id="rId2" Type="http://schemas.openxmlformats.org/officeDocument/2006/relationships/hyperlink" Target="https://moaplaneta.com/pecs-materials/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oaplaneta.com/%D0%BF%D0%BE%D0%BB%D0%B5%D0%B7%D0%BD%D1%8B%D0%B5-%D0%BC%D0%B0%D1%82%D0%B5%D1%80%D0%B8%D0%B0%D0%BB%D1%8B/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7772400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и использование адаптивной литературы 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системы АДК (альтернативная и дополнительная коммуникация)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br>
              <a:rPr lang="ru-RU" sz="2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цифрового приложения  </a:t>
            </a:r>
            <a:r>
              <a:rPr lang="ru-RU" sz="2200" dirty="0" err="1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Picto-Selector</a:t>
            </a: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образовательном процессе ДОУ для детей </a:t>
            </a:r>
            <a:r>
              <a:rPr lang="ru-RU" sz="2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4168774"/>
            <a:ext cx="7162800" cy="185102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Воспитатели группы компенсирующей направленности для детей РАС, </a:t>
            </a:r>
            <a:r>
              <a:rPr lang="ru-RU" sz="26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орода Каменск - Уральского: 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Кадочникова О.Н.</a:t>
            </a:r>
            <a:endParaRPr lang="ru-RU" sz="2600" b="1" i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Пермякова Ю.Н.</a:t>
            </a:r>
            <a:endParaRPr lang="ru-RU" sz="2600" b="1" i="1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E2FC0759-F44A-2441-C407-92EBA6AB209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14400" y="533400"/>
            <a:ext cx="7162800" cy="5592763"/>
          </a:xfrm>
        </p:spPr>
        <p:txBody>
          <a:bodyPr>
            <a:normAutofit lnSpcReduction="10000"/>
          </a:bodyPr>
          <a:lstStyle/>
          <a:p>
            <a:pPr indent="44958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Адаптация литературы с помощью карточек PECS (Picture Exchange Communication System) 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это мощный инструмент для неговорящих детей и людей с расстройствами аутистического спектра (РАС). Она превращает пассивное слушание в интерактивный диалог, учит пересказывать, выражать эмоции и понимать логику повествования.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372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758CF86-904E-F876-C2FA-3D60EB680F2D}"/>
              </a:ext>
            </a:extLst>
          </p:cNvPr>
          <p:cNvSpPr txBox="1"/>
          <p:nvPr/>
        </p:nvSpPr>
        <p:spPr>
          <a:xfrm>
            <a:off x="1028700" y="762000"/>
            <a:ext cx="7086600" cy="4547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Адаптивная книга с альтернативной коммуникацией </a:t>
            </a:r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это специальное печатное или электронное издание, в котором обычный текст полностью или частично заменен, либо продублирован графическими символами, пиктограммами, фотографиями или жестами</a:t>
            </a:r>
            <a:r>
              <a:rPr lang="ru-RU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67896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F62525-62FB-6E85-E4DE-9AB28A9E3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4638"/>
            <a:ext cx="71628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Структура работы с текстом литера­турного произведения</a:t>
            </a:r>
            <a:endParaRPr lang="ru-RU" sz="36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E92B660-5C02-F450-63EC-B929EDB4A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0" y="1600200"/>
            <a:ext cx="6781800" cy="4525963"/>
          </a:xfrm>
        </p:spPr>
        <p:txBody>
          <a:bodyPr>
            <a:normAutofit fontScale="925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выбор произведения;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адаптацию текста;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подготовку к осознанному восприятию текста;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самостоятельное чтение;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работу над пониманием прочитанного.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6298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97475EB-A9DE-D016-37CF-8F9FBA1CB3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838200"/>
            <a:ext cx="7239000" cy="884238"/>
          </a:xfrm>
        </p:spPr>
        <p:txBody>
          <a:bodyPr>
            <a:normAutofit fontScale="90000"/>
          </a:bodyPr>
          <a:lstStyle/>
          <a:p>
            <a:pPr indent="449580">
              <a:lnSpc>
                <a:spcPct val="115000"/>
              </a:lnSpc>
              <a:spcAft>
                <a:spcPts val="1000"/>
              </a:spcAft>
            </a:pPr>
            <a:r>
              <a:rPr lang="ru-RU" sz="3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Ключевые принципы адаптации текста</a:t>
            </a:r>
            <a:r>
              <a:rPr lang="ru-RU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E2B84A2-C85A-1E83-BEF8-4274E078B8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2057400"/>
            <a:ext cx="7162800" cy="4525963"/>
          </a:xfrm>
        </p:spPr>
        <p:txBody>
          <a:bodyPr>
            <a:norm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Times New Roman"/>
              </a:rPr>
              <a:t>Визуализация сюжетных линий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Интерактивные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элементы.</a:t>
            </a:r>
            <a:r>
              <a:rPr lang="ru-RU" dirty="0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 </a:t>
            </a:r>
            <a:endParaRPr lang="ru-RU" dirty="0" smtClean="0">
              <a:solidFill>
                <a:srgbClr val="FF0000"/>
              </a:solidFill>
              <a:latin typeface="Times New Roman"/>
              <a:ea typeface="Times New Roman"/>
              <a:cs typeface="Times New Roman"/>
            </a:endParaRPr>
          </a:p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</a:rPr>
              <a:t>	Опора на коммуникативную доску.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631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B2C96A3-D99A-E85C-B6CC-193502FD5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Типы адаптации по уровням навыков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BD2DBE17-D8DD-28B3-EA95-EC21002CE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3914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	Для 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начинающих (1–2 этап PECS):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Книги-активаторы,  печатные издания, разработанные для вовлечения ребенка в активную познавательную и игровую деятельность вместо пассивного чтения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b="1" dirty="0" smtClean="0">
                <a:latin typeface="Times New Roman"/>
                <a:ea typeface="Times New Roman"/>
              </a:rPr>
              <a:t> </a:t>
            </a:r>
            <a:r>
              <a:rPr lang="ru-RU" sz="2000" b="1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https://cloud.mail.ru/public/Q1kz/YWYFKaEym</a:t>
            </a:r>
            <a:endParaRPr lang="ru-RU" sz="20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19400" y="5715000"/>
            <a:ext cx="19543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Книги активаторы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096169"/>
            <a:ext cx="2101335" cy="21013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6599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9B3C83-D74D-085D-4969-3CB567C39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BFFBE99-AAAB-0D1B-8FB3-97C7F8AFC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Типы адаптации по уровням навыков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991BD3C-E668-E450-B5D2-6CA4D7EE5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600200"/>
            <a:ext cx="7162800" cy="4525963"/>
          </a:xfrm>
        </p:spPr>
        <p:txBody>
          <a:bodyPr>
            <a:normAutofit lnSpcReduction="10000"/>
          </a:bodyPr>
          <a:lstStyle/>
          <a:p>
            <a:pPr indent="449580" algn="just">
              <a:lnSpc>
                <a:spcPct val="110000"/>
              </a:lnSpc>
              <a:spcAft>
                <a:spcPts val="1000"/>
              </a:spcAft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понимания сюжета (3–4 этап PECS):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Книги с визуальным конструированием предложений. Ребенок соотносит изображение на карточке с картинкой в книге, выстраивая цепочки «Кто? + Что делает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?».</a:t>
            </a:r>
          </a:p>
          <a:p>
            <a:pPr indent="449580">
              <a:lnSpc>
                <a:spcPct val="110000"/>
              </a:lnSpc>
              <a:spcAft>
                <a:spcPts val="1000"/>
              </a:spcAft>
              <a:buNone/>
            </a:pPr>
            <a:r>
              <a:rPr lang="ru-RU" sz="2400" b="1" u="sng" dirty="0" smtClean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</a:t>
            </a:r>
            <a:r>
              <a:rPr lang="ru-RU" sz="2400" b="1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://cloud.mail.ru/public/E6qN/ruezporHp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05400"/>
            <a:ext cx="148590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122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46BF77E-BC5F-9516-3437-BA4E6B4BB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D9135DB-9600-0687-B23C-8941E981D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Типы адаптации по уровням навыков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A1855EFA-A3D6-5BB6-A90F-2B329C148B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>
            <a:normAutofit lnSpcReduction="10000"/>
          </a:bodyPr>
          <a:lstStyle/>
          <a:p>
            <a:pPr indent="449580" algn="just">
              <a:lnSpc>
                <a:spcPct val="150000"/>
              </a:lnSpc>
              <a:spcAft>
                <a:spcPts val="1000"/>
              </a:spcAft>
              <a:buNone/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ответов на вопросы (5–6 этап PECS):</a:t>
            </a:r>
            <a:r>
              <a:rPr lang="ru-RU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полях страницы размещаются вопросы-пиктограммы («Кто это?», «Что он делает?», «Какого цвета?»). Ребенок отвечает на них, прикрепляя карточку на специальное поле ответа.</a:t>
            </a:r>
            <a:endParaRPr lang="ru-RU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2050" name="Picture 2" descr="C:\Users\Admin\Downloads\qrcod_hDRJ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2728" y="4932076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ownloads\qrcod_hDVo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32076"/>
            <a:ext cx="1752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030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C3F6A44-9AC9-C5EA-0F50-4663D74B8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Правила чтения адаптивных книг</a:t>
            </a:r>
            <a:r>
              <a:rPr lang="ru-RU" sz="28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A0114DE-4F0A-E764-22DF-4328B6A11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38200"/>
            <a:ext cx="7391400" cy="5486400"/>
          </a:xfrm>
        </p:spPr>
        <p:txBody>
          <a:bodyPr>
            <a:normAutofit fontScale="25000" lnSpcReduction="20000"/>
          </a:bodyPr>
          <a:lstStyle/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Чтение - это удовольствие, а не занятие. Нельзя заставит человека: любить, уважать и общаться.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Книга должна быть интересна ребенку.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Книга должна подходить лично вашему ребенку и по физическим параметрам тоже.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Книга должна быть адаптирована к его интеллектуальным возможностям (словарь, темы…)+ используем правила коммуникации.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Чтению можно и нужно обучаться (умение, скорость, паузы). Чтение адаптированной книги отличается от обычной книги. Нужно учитывать все правила неговорящего  ребенка. Прочитать книгу в первый раз для него (ребенка) не получится.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Книги, адаптированные по количеству текста (например, 2 символа, а текста 3 строчки).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Познавательный вариант: картинка, словарь, пространственные и математические символы и + напечатанные слова (</a:t>
            </a:r>
            <a:r>
              <a:rPr lang="ru-RU" sz="64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т.е</a:t>
            </a: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печатаются значимые слова для закрепление глобального чтения).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Книга со словарем для обсуждения самой книги (можно использовать вместо картинок - предметы символы (например, мелкие игрушки киндер)).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6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книги делаются индивидуально.</a:t>
            </a:r>
            <a:endParaRPr lang="ru-RU" sz="6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574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90600" y="838200"/>
            <a:ext cx="7239000" cy="4983163"/>
          </a:xfrm>
        </p:spPr>
        <p:txBody>
          <a:bodyPr/>
          <a:lstStyle/>
          <a:p>
            <a:pPr marL="0" indent="45720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Все, что касается фактуры и так далее - это ручное творчество. 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45720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графические книги  - это книги, которые сделаны в 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программах: *</a:t>
            </a:r>
            <a:r>
              <a:rPr lang="en-US" sz="3600" b="1" dirty="0" err="1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Picto</a:t>
            </a:r>
            <a:r>
              <a:rPr lang="ru-RU" sz="36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Selector</a:t>
            </a:r>
            <a:r>
              <a:rPr lang="ru-RU" sz="36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,</a:t>
            </a:r>
            <a:r>
              <a:rPr lang="ru-RU" sz="3600" dirty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indent="45720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</a:t>
            </a:r>
            <a:r>
              <a:rPr lang="en-US" sz="3600" dirty="0" err="1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LetMeTalk</a:t>
            </a:r>
            <a:r>
              <a:rPr lang="ru-RU" sz="3600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</a:p>
          <a:p>
            <a:pPr marL="0" indent="45720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*</a:t>
            </a:r>
            <a:r>
              <a:rPr lang="en-US" sz="3600" b="1" dirty="0" err="1" smtClean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Boardmaker</a:t>
            </a:r>
            <a:r>
              <a:rPr lang="ru-RU" sz="3600" b="1" dirty="0">
                <a:solidFill>
                  <a:srgbClr val="7030A0"/>
                </a:solidFill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sz="3600" dirty="0" smtClean="0">
              <a:solidFill>
                <a:srgbClr val="7030A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256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C8FBA-8AB3-ED8B-D1B4-24A097B7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создания </a:t>
            </a:r>
            <a: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</a:t>
            </a:r>
            <a:b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i="1" dirty="0">
                <a:latin typeface="Times New Roman"/>
                <a:ea typeface="Times New Roman"/>
              </a:rPr>
              <a:t>Классификация и стандарты форматов</a:t>
            </a: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909F78-12DE-6D85-6DAE-AF1D07A4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7086600" cy="4525963"/>
          </a:xfrm>
        </p:spPr>
        <p:txBody>
          <a:bodyPr>
            <a:normAutofit lnSpcReduction="10000"/>
          </a:bodyPr>
          <a:lstStyle/>
          <a:p>
            <a:r>
              <a:rPr lang="ru-RU" b="1" dirty="0" smtClean="0">
                <a:latin typeface="Times New Roman"/>
                <a:ea typeface="Times New Roman"/>
              </a:rPr>
              <a:t>Книги-активаторы </a:t>
            </a:r>
            <a:r>
              <a:rPr lang="ru-RU" dirty="0">
                <a:latin typeface="Times New Roman"/>
                <a:ea typeface="Times New Roman"/>
              </a:rPr>
              <a:t>(тактильные книги, </a:t>
            </a:r>
            <a:r>
              <a:rPr lang="ru-RU" dirty="0" smtClean="0">
                <a:latin typeface="Times New Roman"/>
                <a:ea typeface="Times New Roman"/>
              </a:rPr>
              <a:t>книги на </a:t>
            </a:r>
            <a:r>
              <a:rPr lang="ru-RU" dirty="0">
                <a:latin typeface="Times New Roman"/>
                <a:ea typeface="Times New Roman"/>
              </a:rPr>
              <a:t>тактильных </a:t>
            </a:r>
            <a:r>
              <a:rPr lang="ru-RU" dirty="0" smtClean="0">
                <a:latin typeface="Times New Roman"/>
                <a:ea typeface="Times New Roman"/>
              </a:rPr>
              <a:t>подушечках, книги </a:t>
            </a:r>
            <a:r>
              <a:rPr lang="ru-RU" dirty="0">
                <a:latin typeface="Times New Roman"/>
                <a:ea typeface="Times New Roman"/>
              </a:rPr>
              <a:t>на крупном «</a:t>
            </a:r>
            <a:r>
              <a:rPr lang="ru-RU" dirty="0" err="1">
                <a:latin typeface="Times New Roman"/>
                <a:ea typeface="Times New Roman"/>
              </a:rPr>
              <a:t>лего</a:t>
            </a:r>
            <a:r>
              <a:rPr lang="ru-RU" dirty="0">
                <a:latin typeface="Times New Roman"/>
                <a:ea typeface="Times New Roman"/>
              </a:rPr>
              <a:t>», на пирамидке, </a:t>
            </a:r>
            <a:r>
              <a:rPr lang="ru-RU" dirty="0" smtClean="0">
                <a:latin typeface="Times New Roman"/>
                <a:ea typeface="Times New Roman"/>
              </a:rPr>
              <a:t>книги </a:t>
            </a:r>
            <a:r>
              <a:rPr lang="ru-RU" dirty="0">
                <a:latin typeface="Times New Roman"/>
                <a:ea typeface="Times New Roman"/>
              </a:rPr>
              <a:t>на спичечных </a:t>
            </a:r>
            <a:r>
              <a:rPr lang="ru-RU" dirty="0" smtClean="0">
                <a:latin typeface="Times New Roman"/>
                <a:ea typeface="Times New Roman"/>
              </a:rPr>
              <a:t>коробках</a:t>
            </a:r>
            <a:r>
              <a:rPr lang="ru-RU" dirty="0">
                <a:latin typeface="Times New Roman"/>
                <a:ea typeface="Times New Roman"/>
              </a:rPr>
              <a:t>, </a:t>
            </a:r>
            <a:r>
              <a:rPr lang="ru-RU" dirty="0" smtClean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/>
                <a:ea typeface="Times New Roman"/>
              </a:rPr>
              <a:t>и </a:t>
            </a:r>
            <a:r>
              <a:rPr lang="ru-RU" dirty="0" err="1">
                <a:latin typeface="Times New Roman"/>
                <a:ea typeface="Times New Roman"/>
              </a:rPr>
              <a:t>т.д</a:t>
            </a:r>
            <a:r>
              <a:rPr lang="ru-RU" dirty="0">
                <a:latin typeface="Times New Roman"/>
                <a:ea typeface="Times New Roman"/>
              </a:rPr>
              <a:t>). </a:t>
            </a:r>
            <a:endParaRPr lang="ru-RU" dirty="0" smtClean="0"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dirty="0" smtClean="0">
                <a:latin typeface="Times New Roman"/>
                <a:ea typeface="Times New Roman"/>
              </a:rPr>
              <a:t> Эти книги как </a:t>
            </a:r>
            <a:r>
              <a:rPr lang="ru-RU" b="1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«экспресс</a:t>
            </a:r>
            <a:r>
              <a:rPr lang="ru-RU" b="1" i="1" dirty="0">
                <a:solidFill>
                  <a:srgbClr val="C00000"/>
                </a:solidFill>
                <a:latin typeface="Times New Roman"/>
                <a:ea typeface="Times New Roman"/>
              </a:rPr>
              <a:t>» </a:t>
            </a:r>
            <a:r>
              <a:rPr lang="ru-RU" dirty="0">
                <a:solidFill>
                  <a:srgbClr val="C00000"/>
                </a:solidFill>
                <a:latin typeface="Times New Roman"/>
                <a:ea typeface="Times New Roman"/>
              </a:rPr>
              <a:t>настольного театра</a:t>
            </a:r>
            <a:r>
              <a:rPr lang="ru-RU" dirty="0">
                <a:latin typeface="Times New Roman"/>
                <a:ea typeface="Times New Roman"/>
              </a:rPr>
              <a:t>, где ребенок выстраивает героев или события за столом в определенной последовательности.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64" y="1905000"/>
            <a:ext cx="2103437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836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C8FBA-8AB3-ED8B-D1B4-24A097B7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создания </a:t>
            </a:r>
            <a: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</a:t>
            </a:r>
            <a:b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i="1" dirty="0">
                <a:latin typeface="Times New Roman"/>
                <a:ea typeface="Times New Roman"/>
              </a:rPr>
              <a:t>Классификация и стандарты форматов</a:t>
            </a: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909F78-12DE-6D85-6DAE-AF1D07A4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00200"/>
            <a:ext cx="7086600" cy="45259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Построчная адаптация книги: </a:t>
            </a:r>
            <a:r>
              <a:rPr lang="ru-RU" dirty="0">
                <a:latin typeface="Times New Roman"/>
                <a:ea typeface="Times New Roman"/>
              </a:rPr>
              <a:t>каждое слово - </a:t>
            </a:r>
            <a:r>
              <a:rPr lang="ru-RU" b="1" i="1" dirty="0">
                <a:solidFill>
                  <a:srgbClr val="C00000"/>
                </a:solidFill>
                <a:latin typeface="Times New Roman"/>
                <a:ea typeface="Times New Roman"/>
              </a:rPr>
              <a:t>символ</a:t>
            </a:r>
            <a:r>
              <a:rPr lang="ru-RU" dirty="0">
                <a:latin typeface="Times New Roman"/>
                <a:ea typeface="Times New Roman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(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крупные контрастные иллюстрации 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классических картинок PECS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символы ARASAAC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Sclera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Sclera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Symbols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),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Mulberry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(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Mulberry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Symbols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Twinning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BETA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Straight-Street</a:t>
            </a:r>
            <a:r>
              <a:rPr lang="ru-RU" i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5201587"/>
            <a:ext cx="1481137" cy="1481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536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C8FBA-8AB3-ED8B-D1B4-24A097B7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создания </a:t>
            </a:r>
            <a: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</a:t>
            </a:r>
            <a:b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i="1" dirty="0">
                <a:latin typeface="Times New Roman"/>
                <a:ea typeface="Times New Roman"/>
              </a:rPr>
              <a:t>Классификация и стандарты форматов</a:t>
            </a: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909F78-12DE-6D85-6DAE-AF1D07A4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00200"/>
            <a:ext cx="7086600" cy="45259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Построчная адаптация книг с пропуском «коротких» слов (предлогов)</a:t>
            </a:r>
            <a:r>
              <a:rPr lang="ru-RU" dirty="0">
                <a:latin typeface="Times New Roman"/>
                <a:ea typeface="Times New Roman"/>
              </a:rPr>
              <a:t>. Это продуманная адаптация, на особый интеллект ребенка, рассчитан на дошкольника, который только овладевает словарем. Идем по принципу </a:t>
            </a:r>
            <a:r>
              <a:rPr lang="ru-RU" i="1" dirty="0">
                <a:solidFill>
                  <a:srgbClr val="C00000"/>
                </a:solidFill>
                <a:latin typeface="Times New Roman"/>
                <a:ea typeface="Times New Roman"/>
              </a:rPr>
              <a:t>«от простого к сложному». </a:t>
            </a:r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0" y="5715000"/>
            <a:ext cx="4262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https://cloud.mail.ru/public/tk74/5Ex5s57ax</a:t>
            </a:r>
            <a:endParaRPr lang="ru-RU" dirty="0"/>
          </a:p>
        </p:txBody>
      </p:sp>
      <p:pic>
        <p:nvPicPr>
          <p:cNvPr id="6146" name="Picture 2" descr="C:\Users\Admin\Downloads\qrcod_hDWx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1447800"/>
            <a:ext cx="1943100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3056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C8FBA-8AB3-ED8B-D1B4-24A097B7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создания </a:t>
            </a:r>
            <a: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</a:t>
            </a:r>
            <a:b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i="1" dirty="0">
                <a:latin typeface="Times New Roman"/>
                <a:ea typeface="Times New Roman"/>
              </a:rPr>
              <a:t>Классификация и стандарты форматов</a:t>
            </a: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909F78-12DE-6D85-6DAE-AF1D07A4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76400"/>
            <a:ext cx="7086600" cy="44497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Книги с визуальным конструированием предложений</a:t>
            </a:r>
            <a:r>
              <a:rPr lang="ru-RU" dirty="0">
                <a:latin typeface="Times New Roman"/>
                <a:ea typeface="Times New Roman"/>
              </a:rPr>
              <a:t>. Эти книги можно использовать в педагогических целях, это где можно посчитать или описать предмет или решить какие-то учебные задачи </a:t>
            </a:r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C:\Users\Admin\Downloads\qrcod_hDXu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954" y="4800600"/>
            <a:ext cx="16764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878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C8FBA-8AB3-ED8B-D1B4-24A097B7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создания </a:t>
            </a:r>
            <a: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</a:t>
            </a:r>
            <a:b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i="1" dirty="0">
                <a:latin typeface="Times New Roman"/>
                <a:ea typeface="Times New Roman"/>
              </a:rPr>
              <a:t>Классификация и стандарты форматов</a:t>
            </a: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909F78-12DE-6D85-6DAE-AF1D07A4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76400"/>
            <a:ext cx="7086600" cy="44497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Книги для ответов на вопросы.</a:t>
            </a:r>
            <a:r>
              <a:rPr lang="ru-RU" dirty="0">
                <a:latin typeface="Times New Roman"/>
                <a:ea typeface="Times New Roman"/>
              </a:rPr>
              <a:t> </a:t>
            </a:r>
            <a:endParaRPr lang="ru-RU" dirty="0" smtClean="0"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dirty="0">
                <a:latin typeface="Times New Roman"/>
                <a:ea typeface="Times New Roman"/>
              </a:rPr>
              <a:t>	</a:t>
            </a:r>
            <a:r>
              <a:rPr lang="ru-RU" dirty="0" smtClean="0">
                <a:latin typeface="Times New Roman"/>
                <a:ea typeface="Times New Roman"/>
              </a:rPr>
              <a:t>На </a:t>
            </a:r>
            <a:r>
              <a:rPr lang="ru-RU" dirty="0">
                <a:latin typeface="Times New Roman"/>
                <a:ea typeface="Times New Roman"/>
              </a:rPr>
              <a:t>полях страницы таких книг размещаются вопросы-пиктограммы («Кто это?», «Что он делает?», «Какого цвета?»).</a:t>
            </a:r>
            <a:r>
              <a:rPr lang="ru-RU" b="1" dirty="0">
                <a:latin typeface="Times New Roman"/>
                <a:ea typeface="Times New Roman"/>
              </a:rPr>
              <a:t> </a:t>
            </a:r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90600" y="5715000"/>
            <a:ext cx="4499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https://cloud.mail.ru/public/Gjtw/PJrXwBE8p</a:t>
            </a:r>
            <a:r>
              <a:rPr lang="ru-RU" dirty="0">
                <a:latin typeface="Times New Roman"/>
                <a:ea typeface="Times New Roman"/>
              </a:rPr>
              <a:t> </a:t>
            </a:r>
            <a:endParaRPr lang="ru-RU" dirty="0"/>
          </a:p>
        </p:txBody>
      </p:sp>
      <p:pic>
        <p:nvPicPr>
          <p:cNvPr id="8194" name="Picture 2" descr="C:\Users\Admin\Downloads\qrcod_hDY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4054002"/>
            <a:ext cx="2019300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3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15C8FBA-8AB3-ED8B-D1B4-24A097B7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Технология создания </a:t>
            </a:r>
            <a: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книг</a:t>
            </a:r>
            <a:br>
              <a:rPr lang="ru-RU" sz="4400" b="1" dirty="0" smtClean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i="1" dirty="0">
                <a:latin typeface="Times New Roman"/>
                <a:ea typeface="Times New Roman"/>
              </a:rPr>
              <a:t>Классификация и стандарты форматов</a:t>
            </a:r>
            <a:endParaRPr lang="ru-RU" sz="3600" i="1" dirty="0">
              <a:solidFill>
                <a:srgbClr val="7030A0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01909F78-12DE-6D85-6DAE-AF1D07A4BA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676400"/>
            <a:ext cx="7086600" cy="44497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ea typeface="Times New Roman"/>
              </a:rPr>
              <a:t>Табличная адаптация книг.  </a:t>
            </a:r>
            <a:endParaRPr lang="ru-RU" b="1" dirty="0" smtClean="0"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b="1" dirty="0">
                <a:latin typeface="Times New Roman"/>
                <a:ea typeface="Times New Roman"/>
              </a:rPr>
              <a:t>	</a:t>
            </a:r>
            <a:r>
              <a:rPr lang="ru-RU" dirty="0" smtClean="0">
                <a:latin typeface="Times New Roman"/>
                <a:ea typeface="Times New Roman"/>
              </a:rPr>
              <a:t>Такая </a:t>
            </a:r>
            <a:r>
              <a:rPr lang="ru-RU" dirty="0">
                <a:latin typeface="Times New Roman"/>
                <a:ea typeface="Times New Roman"/>
              </a:rPr>
              <a:t>адаптация позволяет обсуждать прочитанное. </a:t>
            </a:r>
            <a:r>
              <a:rPr lang="ru-RU" dirty="0" smtClean="0">
                <a:latin typeface="Times New Roman"/>
                <a:ea typeface="Times New Roman"/>
              </a:rPr>
              <a:t>Эту книгу </a:t>
            </a:r>
            <a:r>
              <a:rPr lang="ru-RU" dirty="0">
                <a:latin typeface="Times New Roman"/>
                <a:ea typeface="Times New Roman"/>
              </a:rPr>
              <a:t>можно использовать с группой </a:t>
            </a:r>
            <a:r>
              <a:rPr lang="ru-RU" dirty="0" smtClean="0">
                <a:latin typeface="Times New Roman"/>
                <a:ea typeface="Times New Roman"/>
              </a:rPr>
              <a:t>детей.</a:t>
            </a:r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234540"/>
            <a:ext cx="1755775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9534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</a:rPr>
              <a:t>ОБЯЗАТЕЛЬНО!!!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600201"/>
            <a:ext cx="6934200" cy="3886200"/>
          </a:xfrm>
        </p:spPr>
        <p:txBody>
          <a:bodyPr>
            <a:normAutofit lnSpcReduction="10000"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ru-RU" b="1" dirty="0" smtClean="0">
                <a:latin typeface="Times New Roman"/>
                <a:ea typeface="Times New Roman"/>
                <a:cs typeface="Times New Roman"/>
              </a:rPr>
              <a:t>*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К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пиктограмме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приписывать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слово или 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фразу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(слово + предлог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).</a:t>
            </a:r>
          </a:p>
          <a:p>
            <a:pPr marL="0" lvl="0" indent="0">
              <a:lnSpc>
                <a:spcPct val="115000"/>
              </a:lnSpc>
              <a:buNone/>
            </a:pPr>
            <a:r>
              <a:rPr lang="ru-RU" dirty="0" smtClean="0">
                <a:latin typeface="Times New Roman"/>
                <a:ea typeface="Times New Roman"/>
                <a:cs typeface="Times New Roman"/>
              </a:rPr>
              <a:t>*</a:t>
            </a:r>
            <a:r>
              <a:rPr lang="ru-RU" dirty="0">
                <a:latin typeface="Times New Roman"/>
                <a:ea typeface="Times New Roman"/>
              </a:rPr>
              <a:t>Все книги подбираются индивидуально, исходя от сенсорных дефицитов, интересов и интеллектуальных возможностей </a:t>
            </a:r>
            <a:r>
              <a:rPr lang="ru-RU" dirty="0" smtClean="0">
                <a:latin typeface="Times New Roman"/>
                <a:ea typeface="Times New Roman"/>
              </a:rPr>
              <a:t>ребенка.</a:t>
            </a:r>
            <a:endParaRPr lang="ru-RU" dirty="0">
              <a:ea typeface="Times New Roman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538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/>
                <a:ea typeface="Times New Roman"/>
              </a:rPr>
              <a:t>Как адаптировать сказку или рассказ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14400" y="914400"/>
            <a:ext cx="7162800" cy="5211763"/>
          </a:xfrm>
        </p:spPr>
        <p:txBody>
          <a:bodyPr>
            <a:normAutofit lnSpcReduction="10000"/>
          </a:bodyPr>
          <a:lstStyle/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Упрощение текста: Сократите сюжет до простых, коротких предложений из 3–5 слов.</a:t>
            </a:r>
            <a:endParaRPr lang="ru-RU" sz="2400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buFont typeface="+mj-lt"/>
              <a:buAutoNum type="arabicPeriod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Маркировка частей речи: Выделите цветом главных героев (существительные — на желтом фоне), действия (глаголы — на зеленом) и признаки (прилагательные — на синем).</a:t>
            </a:r>
            <a:endParaRPr lang="ru-RU" sz="2400" dirty="0">
              <a:ea typeface="Times New Roman"/>
              <a:cs typeface="Times New Roman"/>
            </a:endParaRPr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>
                <a:latin typeface="Times New Roman"/>
                <a:ea typeface="Times New Roman"/>
                <a:cs typeface="Times New Roman"/>
              </a:rPr>
              <a:t>Создание карточек-символов: На каждую значимую часть предложения сделайте квадратную карточку с липучкой</a:t>
            </a:r>
            <a:r>
              <a:rPr lang="ru-RU" sz="2400" dirty="0" smtClean="0"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ru-RU" sz="2400" dirty="0">
                <a:latin typeface="Times New Roman"/>
                <a:ea typeface="Times New Roman"/>
              </a:rPr>
              <a:t>Синтаксическая полоса: Используйте полоску для предложений, куда ребенок будет крепить карточки: Кто? + Что делает? + С кем?</a:t>
            </a:r>
            <a:endParaRPr lang="ru-RU" sz="2400" dirty="0"/>
          </a:p>
          <a:p>
            <a:pPr lvl="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ru-RU" sz="2400" dirty="0">
              <a:ea typeface="Times New Roman"/>
              <a:cs typeface="Times New Roman"/>
            </a:endParaRP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49742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/>
                <a:ea typeface="Times New Roman"/>
              </a:rPr>
              <a:t>Метод  </a:t>
            </a:r>
            <a:r>
              <a:rPr lang="en-US" b="1" dirty="0">
                <a:latin typeface="Times New Roman"/>
                <a:ea typeface="Times New Roman"/>
              </a:rPr>
              <a:t>PAWSS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600200"/>
            <a:ext cx="7086600" cy="4525963"/>
          </a:xfrm>
        </p:spPr>
        <p:txBody>
          <a:bodyPr/>
          <a:lstStyle/>
          <a:p>
            <a:r>
              <a:rPr lang="en-US" b="1" dirty="0">
                <a:latin typeface="Times New Roman"/>
                <a:ea typeface="Times New Roman"/>
              </a:rPr>
              <a:t>P </a:t>
            </a:r>
            <a:r>
              <a:rPr lang="ru-RU" b="1" dirty="0">
                <a:latin typeface="Times New Roman"/>
                <a:ea typeface="Times New Roman"/>
              </a:rPr>
              <a:t>(</a:t>
            </a:r>
            <a:r>
              <a:rPr lang="en-US" b="1" dirty="0">
                <a:latin typeface="Times New Roman"/>
                <a:ea typeface="Times New Roman"/>
              </a:rPr>
              <a:t>position</a:t>
            </a:r>
            <a:r>
              <a:rPr lang="ru-RU" b="1" dirty="0">
                <a:latin typeface="Times New Roman"/>
                <a:ea typeface="Times New Roman"/>
              </a:rPr>
              <a:t>)</a:t>
            </a:r>
            <a:r>
              <a:rPr lang="ru-RU" dirty="0">
                <a:latin typeface="Times New Roman"/>
                <a:ea typeface="Times New Roman"/>
              </a:rPr>
              <a:t> - позиция </a:t>
            </a:r>
            <a:endParaRPr lang="ru-RU" dirty="0" smtClean="0">
              <a:latin typeface="Times New Roman"/>
              <a:ea typeface="Times New Roman"/>
            </a:endParaRPr>
          </a:p>
          <a:p>
            <a:pPr marL="457200" algn="just">
              <a:spcAft>
                <a:spcPts val="1000"/>
              </a:spcAft>
            </a:pPr>
            <a:r>
              <a:rPr lang="en-US" b="1" dirty="0">
                <a:latin typeface="Times New Roman"/>
                <a:ea typeface="Times New Roman"/>
              </a:rPr>
              <a:t>A </a:t>
            </a:r>
            <a:r>
              <a:rPr lang="ru-RU" b="1" dirty="0">
                <a:latin typeface="Times New Roman"/>
                <a:ea typeface="Times New Roman"/>
              </a:rPr>
              <a:t> (</a:t>
            </a:r>
            <a:r>
              <a:rPr lang="en-US" b="1" dirty="0">
                <a:latin typeface="Times New Roman"/>
                <a:ea typeface="Times New Roman"/>
              </a:rPr>
              <a:t>ask</a:t>
            </a:r>
            <a:r>
              <a:rPr lang="ru-RU" b="1" dirty="0">
                <a:latin typeface="Times New Roman"/>
                <a:ea typeface="Times New Roman"/>
              </a:rPr>
              <a:t>) </a:t>
            </a:r>
            <a:r>
              <a:rPr lang="ru-RU" dirty="0">
                <a:latin typeface="Times New Roman"/>
                <a:ea typeface="Times New Roman"/>
              </a:rPr>
              <a:t>- обращение. </a:t>
            </a:r>
            <a:endParaRPr lang="ru-RU" dirty="0" smtClean="0">
              <a:latin typeface="Times New Roman"/>
              <a:ea typeface="Times New Roman"/>
            </a:endParaRPr>
          </a:p>
          <a:p>
            <a:pPr marL="114300" indent="0" algn="just">
              <a:spcAft>
                <a:spcPts val="1000"/>
              </a:spcAft>
              <a:buNone/>
            </a:pPr>
            <a:r>
              <a:rPr lang="en-US" dirty="0" smtClean="0">
                <a:latin typeface="Times New Roman"/>
                <a:ea typeface="Times New Roman"/>
                <a:cs typeface="Times New Roman"/>
              </a:rPr>
              <a:t>S</a:t>
            </a:r>
            <a:r>
              <a:rPr lang="ru-RU" dirty="0" smtClean="0">
                <a:latin typeface="Times New Roman"/>
                <a:ea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ea typeface="Times New Roman"/>
                <a:cs typeface="Times New Roman"/>
              </a:rPr>
              <a:t>(short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)-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коротко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, S (simple) - </a:t>
            </a:r>
            <a:r>
              <a:rPr lang="ru-RU" dirty="0">
                <a:latin typeface="Times New Roman"/>
                <a:ea typeface="Times New Roman"/>
                <a:cs typeface="Times New Roman"/>
              </a:rPr>
              <a:t>ясно</a:t>
            </a:r>
            <a:r>
              <a:rPr lang="en-US" dirty="0">
                <a:latin typeface="Times New Roman"/>
                <a:ea typeface="Times New Roman"/>
                <a:cs typeface="Times New Roman"/>
              </a:rPr>
              <a:t>.</a:t>
            </a:r>
            <a:endParaRPr lang="ru-RU" sz="2400" dirty="0">
              <a:ea typeface="Times New Roman"/>
              <a:cs typeface="Times New Roman"/>
            </a:endParaRPr>
          </a:p>
          <a:p>
            <a:r>
              <a:rPr lang="en-US" b="1" dirty="0" smtClean="0">
                <a:latin typeface="Times New Roman"/>
                <a:ea typeface="Times New Roman"/>
              </a:rPr>
              <a:t>W</a:t>
            </a:r>
            <a:r>
              <a:rPr lang="ru-RU" b="1" dirty="0">
                <a:latin typeface="Times New Roman"/>
                <a:ea typeface="Times New Roman"/>
              </a:rPr>
              <a:t>- (</a:t>
            </a:r>
            <a:r>
              <a:rPr lang="en-US" b="1" dirty="0">
                <a:latin typeface="Times New Roman"/>
                <a:ea typeface="Times New Roman"/>
              </a:rPr>
              <a:t>wait</a:t>
            </a:r>
            <a:r>
              <a:rPr lang="ru-RU" b="1" dirty="0">
                <a:latin typeface="Times New Roman"/>
                <a:ea typeface="Times New Roman"/>
              </a:rPr>
              <a:t>)</a:t>
            </a:r>
            <a:r>
              <a:rPr lang="ru-RU" dirty="0">
                <a:latin typeface="Times New Roman"/>
                <a:ea typeface="Times New Roman"/>
              </a:rPr>
              <a:t>- время на обработку информации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9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6229741"/>
              </p:ext>
            </p:extLst>
          </p:nvPr>
        </p:nvGraphicFramePr>
        <p:xfrm>
          <a:off x="838200" y="304800"/>
          <a:ext cx="7467601" cy="5791200"/>
        </p:xfrm>
        <a:graphic>
          <a:graphicData uri="http://schemas.openxmlformats.org/drawingml/2006/table">
            <a:tbl>
              <a:tblPr firstRow="1" firstCol="1" bandRow="1"/>
              <a:tblGrid>
                <a:gridCol w="2362200"/>
                <a:gridCol w="2615680"/>
                <a:gridCol w="2489721"/>
              </a:tblGrid>
              <a:tr h="772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 этап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ребенок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взрослый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0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1. Ребенок рассматривает иллюстрацию в книге и слушает комментарий к ней.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обводит пальцем иллюстрацию «рука в руке»;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слушает простой комментарий к иллюстрации.</a:t>
                      </a:r>
                      <a:r>
                        <a:rPr lang="ru-RU" sz="20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помогает ребенку удержать внимание на иллюстрации;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помогает ребенку обвести иллюстрацию пальцем;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читает адаптированный текст к иллюстрации.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эмоционально комментирует ситуацию.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171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7995303"/>
              </p:ext>
            </p:extLst>
          </p:nvPr>
        </p:nvGraphicFramePr>
        <p:xfrm>
          <a:off x="838200" y="304800"/>
          <a:ext cx="7467601" cy="5791200"/>
        </p:xfrm>
        <a:graphic>
          <a:graphicData uri="http://schemas.openxmlformats.org/drawingml/2006/table">
            <a:tbl>
              <a:tblPr firstRow="1" firstCol="1" bandRow="1"/>
              <a:tblGrid>
                <a:gridCol w="2362200"/>
                <a:gridCol w="2615680"/>
                <a:gridCol w="2489721"/>
              </a:tblGrid>
              <a:tr h="772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 этап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ребенок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взрослый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0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2.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Ребенок учится читать текст адаптивной книги.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рассматривает иллюстрацию;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читает (водит пальцем по символам) адаптированный текст к иллюстрации;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если ребенок не говорит, то он показывает на называемый символ, если ребенок говорит- показывает и называет символ.</a:t>
                      </a:r>
                      <a:r>
                        <a:rPr lang="ru-RU" sz="20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сначала обращает внимание на иллюстрацию, комментирует;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затем помогает ребенку перемещать палец по называемым графическим символам;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делает паузы для повторения слов говорящим ребенком.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69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1615946"/>
              </p:ext>
            </p:extLst>
          </p:nvPr>
        </p:nvGraphicFramePr>
        <p:xfrm>
          <a:off x="838200" y="304800"/>
          <a:ext cx="7467601" cy="5791200"/>
        </p:xfrm>
        <a:graphic>
          <a:graphicData uri="http://schemas.openxmlformats.org/drawingml/2006/table">
            <a:tbl>
              <a:tblPr firstRow="1" firstCol="1" bandRow="1"/>
              <a:tblGrid>
                <a:gridCol w="2362200"/>
                <a:gridCol w="2615680"/>
                <a:gridCol w="2489721"/>
              </a:tblGrid>
              <a:tr h="772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 этап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ребенок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взрослый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0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3.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Ребенок читает адаптивную книгу.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рассматривает иллюстрацию;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если ребенок не говорит, то он показывает на называемый символ, озвучиваемый взрослым;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если ребенок говорит - читает (называет символ).</a:t>
                      </a:r>
                      <a:r>
                        <a:rPr lang="ru-RU" sz="2000" b="1" i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 неговорящим ребенком - читает текст, следит, чтоб ребенок правильно показывал называемый символ;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 говорящим ребенком – подсказывает (называет) символы, которые вызвали затруднения у ребенка.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23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612048"/>
              </p:ext>
            </p:extLst>
          </p:nvPr>
        </p:nvGraphicFramePr>
        <p:xfrm>
          <a:off x="838200" y="304800"/>
          <a:ext cx="7467601" cy="6677295"/>
        </p:xfrm>
        <a:graphic>
          <a:graphicData uri="http://schemas.openxmlformats.org/drawingml/2006/table">
            <a:tbl>
              <a:tblPr firstRow="1" firstCol="1" bandRow="1"/>
              <a:tblGrid>
                <a:gridCol w="1981200"/>
                <a:gridCol w="2667000"/>
                <a:gridCol w="2819401"/>
              </a:tblGrid>
              <a:tr h="45021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r>
                        <a:rPr lang="ru-RU" sz="20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этап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ребенок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взрослый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762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Ребенок рассказывает текст адаптивной книги.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рассматривает иллюстрацию;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если ребенок не говорит – выкладывает последовательность из вырезанных символов в соответствии с текстом;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если ребенок говорит – выкладывает последовательность и называет символы, воспроизводя текст.</a:t>
                      </a:r>
                      <a:r>
                        <a:rPr lang="ru-RU" sz="2000" b="1" i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размещает на поверхности (столе) вырезанные символы (частями, например, символы с 1 страницы);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 неговорящим ребенком – помогает ребенку найти символы, в случае затруднения называет символ словом;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- с говорящим ребенком – помогает ребенку найти/ назвать символ, в случае затруднения.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26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409988"/>
              </p:ext>
            </p:extLst>
          </p:nvPr>
        </p:nvGraphicFramePr>
        <p:xfrm>
          <a:off x="838200" y="304800"/>
          <a:ext cx="7467601" cy="5791200"/>
        </p:xfrm>
        <a:graphic>
          <a:graphicData uri="http://schemas.openxmlformats.org/drawingml/2006/table">
            <a:tbl>
              <a:tblPr firstRow="1" firstCol="1" bandRow="1"/>
              <a:tblGrid>
                <a:gridCol w="2362200"/>
                <a:gridCol w="2615680"/>
                <a:gridCol w="2489721"/>
              </a:tblGrid>
              <a:tr h="7721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 </a:t>
                      </a:r>
                      <a:r>
                        <a:rPr lang="ru-RU" sz="20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этап 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ребенок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20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Что делает взрослый</a:t>
                      </a:r>
                      <a:endParaRPr lang="ru-RU" sz="20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1904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  Ребенок отвечает на вопросы по содержанию книги.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говорящий ребенок отвечает на вопрос;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если ребенок не говорит - отвечает на вопрос доступным способом(жестом, коммуникативной кнопкой, с помощью графических символов).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задает вопрос в доступной форме;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обеспечивает ребенка коммуникативным </a:t>
                      </a:r>
                      <a:r>
                        <a:rPr lang="ru-RU" sz="2000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средством</a:t>
                      </a:r>
                      <a:r>
                        <a:rPr lang="ru-RU" dirty="0" smtClean="0"/>
                        <a:t>.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4683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0652" y="152400"/>
            <a:ext cx="7395148" cy="6257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200" b="1" dirty="0">
                <a:latin typeface="Times New Roman"/>
                <a:ea typeface="Times New Roman"/>
                <a:cs typeface="Times New Roman"/>
              </a:rPr>
              <a:t>Скачать готовые шаблоны и книги:</a:t>
            </a:r>
            <a:r>
              <a:rPr lang="ru-RU" sz="2200" dirty="0">
                <a:latin typeface="Times New Roman"/>
                <a:ea typeface="Times New Roman"/>
                <a:cs typeface="Times New Roman"/>
              </a:rPr>
              <a:t> бесплатные наборы предметных карточек и готовые визуальные сказки выкладывают профильные организации, такие как Аутизм ФРЦ и </a:t>
            </a:r>
            <a:r>
              <a:rPr lang="ru-RU" sz="2200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2"/>
              </a:rPr>
              <a:t>АВА центр Моя Планета</a:t>
            </a:r>
            <a:r>
              <a:rPr lang="ru-RU" sz="2200" dirty="0">
                <a:latin typeface="Times New Roman"/>
                <a:ea typeface="Times New Roman"/>
                <a:cs typeface="Times New Roman"/>
              </a:rPr>
              <a:t>, </a:t>
            </a:r>
            <a:endParaRPr lang="ru-RU" sz="22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200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3"/>
              </a:rPr>
              <a:t>Раздел «Особенное чтение» на сайте «Моя планета»</a:t>
            </a:r>
            <a:r>
              <a:rPr lang="ru-RU" sz="2200" dirty="0">
                <a:latin typeface="Times New Roman"/>
                <a:ea typeface="Times New Roman"/>
                <a:cs typeface="Times New Roman"/>
              </a:rPr>
              <a:t> — здесь собраны полные цифровые копии книг с АДК-карточками. </a:t>
            </a:r>
            <a:r>
              <a:rPr lang="ru-RU" sz="2200" u="sng" dirty="0">
                <a:solidFill>
                  <a:srgbClr val="0000FF"/>
                </a:solidFill>
                <a:latin typeface="Times New Roman"/>
                <a:ea typeface="Times New Roman"/>
                <a:cs typeface="Times New Roman"/>
                <a:hlinkClick r:id="rId4"/>
              </a:rPr>
              <a:t>Страница «Полезные материалы»</a:t>
            </a:r>
            <a:r>
              <a:rPr lang="ru-RU" sz="2200" dirty="0">
                <a:latin typeface="Times New Roman"/>
                <a:ea typeface="Times New Roman"/>
                <a:cs typeface="Times New Roman"/>
              </a:rPr>
              <a:t> — прямые ссылки на скачивание адаптированных </a:t>
            </a:r>
            <a:r>
              <a:rPr lang="ru-RU" sz="2200" dirty="0" smtClean="0">
                <a:latin typeface="Times New Roman"/>
                <a:ea typeface="Times New Roman"/>
                <a:cs typeface="Times New Roman"/>
              </a:rPr>
              <a:t>версий</a:t>
            </a:r>
            <a:endParaRPr lang="ru-RU" sz="2200" dirty="0" smtClean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</a:pP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Библиотека </a:t>
            </a: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АДК Социальная Школа </a:t>
            </a: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КАРИТАС.</a:t>
            </a:r>
            <a:endParaRPr lang="ru-RU" sz="22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latin typeface="Times New Roman"/>
                <a:ea typeface="Times New Roman"/>
                <a:cs typeface="Times New Roman"/>
              </a:rPr>
              <a:t>	Официальная </a:t>
            </a:r>
            <a:r>
              <a:rPr lang="ru-RU" sz="2200" dirty="0">
                <a:latin typeface="Times New Roman"/>
                <a:ea typeface="Times New Roman"/>
                <a:cs typeface="Times New Roman"/>
              </a:rPr>
              <a:t>группа проекта в ВК (vk.com).</a:t>
            </a:r>
            <a:r>
              <a:rPr lang="ru-RU" sz="2200" i="1" dirty="0"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220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АДКАТЕКА. АДАПТИРОВАННЫЕ КНИГИ, Ольга </a:t>
            </a:r>
            <a:r>
              <a:rPr lang="ru-RU" sz="2200" dirty="0" err="1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Багоцкая</a:t>
            </a:r>
            <a:r>
              <a:rPr lang="ru-RU" sz="2200" dirty="0" smtClean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.</a:t>
            </a:r>
            <a:endParaRPr lang="ru-RU" sz="2200" dirty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b="1" dirty="0">
                <a:latin typeface="Times New Roman"/>
                <a:ea typeface="Times New Roman"/>
                <a:cs typeface="Times New Roman"/>
              </a:rPr>
              <a:t>	</a:t>
            </a: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Официальная группа </a:t>
            </a: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ВК (vk.com</a:t>
            </a: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) «Говори сердцем  (АДК в семье)».</a:t>
            </a:r>
            <a:r>
              <a:rPr lang="ru-RU" sz="2200" i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	ВК </a:t>
            </a:r>
            <a:r>
              <a:rPr lang="ru-RU" sz="2200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(vk.com</a:t>
            </a: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) Школа АДК Натальи </a:t>
            </a:r>
            <a:r>
              <a:rPr lang="ru-RU" sz="2200" dirty="0" err="1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Заморовой</a:t>
            </a:r>
            <a:r>
              <a:rPr lang="ru-RU" sz="2200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000" dirty="0" smtClean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1468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14400" y="685801"/>
            <a:ext cx="7162800" cy="50450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Цифровое приложение для альтернативной и дополнительной коммуникации (АДК)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Picto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-</a:t>
            </a:r>
            <a:r>
              <a:rPr lang="en-US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Selector</a:t>
            </a:r>
            <a:r>
              <a:rPr lang="ru-RU" sz="2400" b="1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	</a:t>
            </a:r>
            <a:r>
              <a:rPr lang="ru-RU" sz="2400" b="1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Picto-Selector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 - это полностью бесплатная программа для </a:t>
            </a:r>
            <a:r>
              <a:rPr lang="ru-RU" sz="2400" dirty="0" err="1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Windows</a:t>
            </a:r>
            <a:r>
              <a:rPr lang="ru-RU" sz="24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, созданная голландским разработчиком Мартом Мартином для помощи родителям, педагогам и терапевтам в создании материалов альтернативной коммуникации. Программа переведена на множество языков, включая русский, и не требует постоянного подключения к интернету после установки.</a:t>
            </a:r>
          </a:p>
        </p:txBody>
      </p:sp>
    </p:spTree>
    <p:extLst>
      <p:ext uri="{BB962C8B-B14F-4D97-AF65-F5344CB8AC3E}">
        <p14:creationId xmlns:p14="http://schemas.microsoft.com/office/powerpoint/2010/main" val="354803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7772400" cy="1470025"/>
          </a:xfrm>
        </p:spPr>
        <p:txBody>
          <a:bodyPr>
            <a:normAutofit fontScale="9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и использование адаптивной литературы </a:t>
            </a:r>
            <a:r>
              <a:rPr lang="ru-RU" sz="3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помощью системы АДК (альтернативная и дополнительная коммуникация)</a:t>
            </a:r>
            <a:r>
              <a:rPr lang="ru-RU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цифрового приложения  </a:t>
            </a:r>
            <a:r>
              <a:rPr lang="ru-RU" sz="2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Picto-Selector</a:t>
            </a:r>
            <a:r>
              <a:rPr lang="ru-RU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образовательном процессе ДОУ для детей РАС</a:t>
            </a:r>
            <a:endParaRPr lang="ru-RU" sz="2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90600" y="4168774"/>
            <a:ext cx="7162800" cy="185102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Воспитатели группы компенсирующей направленности для детей РАС, </a:t>
            </a:r>
            <a:r>
              <a:rPr lang="ru-RU" sz="2600" b="1" i="1" dirty="0">
                <a:solidFill>
                  <a:srgbClr val="7030A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орода Каменск - Уральского: </a:t>
            </a: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Кадочникова О.Н.</a:t>
            </a:r>
            <a:endParaRPr lang="ru-RU" sz="2600" b="1" i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Aft>
                <a:spcPts val="1000"/>
              </a:spcAft>
              <a:buNone/>
            </a:pPr>
            <a:r>
              <a:rPr lang="ru-RU" sz="2600" b="1" i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Пермякова Ю.Н.</a:t>
            </a:r>
            <a:endParaRPr lang="ru-RU" sz="2600" b="1" i="1" dirty="0">
              <a:solidFill>
                <a:srgbClr val="7030A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799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</TotalTime>
  <Words>1223</Words>
  <Application>Microsoft Office PowerPoint</Application>
  <PresentationFormat>Экран (4:3)</PresentationFormat>
  <Paragraphs>150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Office Theme</vt:lpstr>
      <vt:lpstr>Создание и использование адаптивной литературы помощью системы АДК (альтернативная и дополнительная коммуникация)  и  цифрового приложения  Picto-Selector в образовательном процессе ДОУ для детей РАС</vt:lpstr>
      <vt:lpstr>Презентация PowerPoint</vt:lpstr>
      <vt:lpstr>Презентация PowerPoint</vt:lpstr>
      <vt:lpstr>Структура работы с текстом литера­турного произведения</vt:lpstr>
      <vt:lpstr>Ключевые принципы адаптации текста </vt:lpstr>
      <vt:lpstr>Типы адаптации по уровням навыков</vt:lpstr>
      <vt:lpstr>Типы адаптации по уровням навыков</vt:lpstr>
      <vt:lpstr>Типы адаптации по уровням навыков</vt:lpstr>
      <vt:lpstr>Правила чтения адаптивных книг </vt:lpstr>
      <vt:lpstr>Презентация PowerPoint</vt:lpstr>
      <vt:lpstr>Технология создания книг Классификация и стандарты форматов</vt:lpstr>
      <vt:lpstr>Технология создания книг Классификация и стандарты форматов</vt:lpstr>
      <vt:lpstr>Технология создания книг Классификация и стандарты форматов</vt:lpstr>
      <vt:lpstr>Технология создания книг Классификация и стандарты форматов</vt:lpstr>
      <vt:lpstr>Технология создания книг Классификация и стандарты форматов</vt:lpstr>
      <vt:lpstr>Технология создания книг Классификация и стандарты форматов</vt:lpstr>
      <vt:lpstr>ОБЯЗАТЕЛЬНО!!!</vt:lpstr>
      <vt:lpstr>Как адаптировать сказку или рассказ</vt:lpstr>
      <vt:lpstr>Метод  PAWSS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Создание и использование адаптивной литературы помощью системы АДК (альтернативная и дополнительная коммуникация)  и  цифрового приложения  Picto-Selector в образовательном процессе ДОУ для детей РАС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Катенок</dc:creator>
  <cp:lastModifiedBy>Admin</cp:lastModifiedBy>
  <cp:revision>23</cp:revision>
  <dcterms:created xsi:type="dcterms:W3CDTF">2013-10-20T14:54:06Z</dcterms:created>
  <dcterms:modified xsi:type="dcterms:W3CDTF">2026-09-22T12:30:45Z</dcterms:modified>
</cp:coreProperties>
</file>