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2" r:id="rId6"/>
    <p:sldId id="264" r:id="rId7"/>
    <p:sldId id="26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45D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29" autoAdjust="0"/>
    <p:restoredTop sz="94660"/>
  </p:normalViewPr>
  <p:slideViewPr>
    <p:cSldViewPr>
      <p:cViewPr varScale="1">
        <p:scale>
          <a:sx n="88" d="100"/>
          <a:sy n="88" d="100"/>
        </p:scale>
        <p:origin x="-1330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C126EEE-F90C-479C-9619-9C7E38E4F912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EB045F6-8E27-47CD-9454-1B266908564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C126EEE-F90C-479C-9619-9C7E38E4F912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EB045F6-8E27-47CD-9454-1B266908564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C126EEE-F90C-479C-9619-9C7E38E4F912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EB045F6-8E27-47CD-9454-1B266908564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6EEE-F90C-479C-9619-9C7E38E4F912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045F6-8E27-47CD-9454-1B266908564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6EEE-F90C-479C-9619-9C7E38E4F912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045F6-8E27-47CD-9454-1B266908564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C126EEE-F90C-479C-9619-9C7E38E4F912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EB045F6-8E27-47CD-9454-1B266908564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6EEE-F90C-479C-9619-9C7E38E4F912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045F6-8E27-47CD-9454-1B26690856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C126EEE-F90C-479C-9619-9C7E38E4F912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EB045F6-8E27-47CD-9454-1B2669085647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C126EEE-F90C-479C-9619-9C7E38E4F912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EB045F6-8E27-47CD-9454-1B2669085647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6EEE-F90C-479C-9619-9C7E38E4F912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045F6-8E27-47CD-9454-1B26690856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6EEE-F90C-479C-9619-9C7E38E4F912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045F6-8E27-47CD-9454-1B26690856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C126EEE-F90C-479C-9619-9C7E38E4F912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EB045F6-8E27-47CD-9454-1B266908564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672" y="764704"/>
            <a:ext cx="7128792" cy="57606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Социальная история в картинках как инструмент помощи ребенку с РАС и его родителям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03519" y="3212976"/>
            <a:ext cx="1835219" cy="621609"/>
          </a:xfrm>
        </p:spPr>
        <p:txBody>
          <a:bodyPr>
            <a:normAutofit fontScale="70000" lnSpcReduction="20000"/>
          </a:bodyPr>
          <a:lstStyle/>
          <a:p>
            <a:r>
              <a:rPr lang="ru-RU" sz="2400" dirty="0"/>
              <a:t>Р</a:t>
            </a:r>
            <a:r>
              <a:rPr lang="ru-RU" sz="2400" dirty="0" smtClean="0"/>
              <a:t>ассказ </a:t>
            </a:r>
            <a:endParaRPr lang="ru-RU" sz="2400" dirty="0" smtClean="0"/>
          </a:p>
          <a:p>
            <a:r>
              <a:rPr lang="ru-RU" sz="2400" dirty="0" smtClean="0"/>
              <a:t>с картинками</a:t>
            </a:r>
            <a:endParaRPr lang="ru-RU" sz="24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045804" y="3059280"/>
            <a:ext cx="1728192" cy="585744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None/>
              <a:defRPr kumimoji="0"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None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/>
              <a:t>Метод </a:t>
            </a:r>
            <a:r>
              <a:rPr lang="ru-RU" sz="2400" dirty="0" err="1" smtClean="0"/>
              <a:t>Керол</a:t>
            </a:r>
            <a:r>
              <a:rPr lang="ru-RU" sz="2400" dirty="0" smtClean="0"/>
              <a:t> Грей</a:t>
            </a:r>
            <a:endParaRPr lang="ru-RU" sz="2400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6444208" y="3114232"/>
            <a:ext cx="2633497" cy="1225041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None/>
              <a:defRPr kumimoji="0"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None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П</a:t>
            </a:r>
            <a:r>
              <a:rPr lang="ru-RU" sz="2400" dirty="0" smtClean="0"/>
              <a:t>омогает ориентироваться </a:t>
            </a:r>
            <a:r>
              <a:rPr lang="ru-RU" sz="2400" dirty="0" smtClean="0"/>
              <a:t>в окружающем мире</a:t>
            </a:r>
            <a:endParaRPr lang="ru-RU" sz="2400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572857" y="1484784"/>
            <a:ext cx="4896544" cy="78969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None/>
              <a:defRPr kumimoji="0"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None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 smtClean="0"/>
              <a:t>Социальная история </a:t>
            </a:r>
            <a:endParaRPr lang="ru-RU" sz="3200" dirty="0"/>
          </a:p>
        </p:txBody>
      </p:sp>
      <p:sp>
        <p:nvSpPr>
          <p:cNvPr id="11" name="Стрелка вниз 10"/>
          <p:cNvSpPr/>
          <p:nvPr/>
        </p:nvSpPr>
        <p:spPr>
          <a:xfrm rot="1852053">
            <a:off x="2694422" y="2164020"/>
            <a:ext cx="360040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102" y="3789040"/>
            <a:ext cx="1451992" cy="1814990"/>
          </a:xfrm>
          <a:prstGeom prst="rect">
            <a:avLst/>
          </a:prstGeom>
        </p:spPr>
      </p:pic>
      <p:sp>
        <p:nvSpPr>
          <p:cNvPr id="13" name="Стрелка вниз 12"/>
          <p:cNvSpPr/>
          <p:nvPr/>
        </p:nvSpPr>
        <p:spPr>
          <a:xfrm>
            <a:off x="4571285" y="2188104"/>
            <a:ext cx="360040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886" y="3961597"/>
            <a:ext cx="2152640" cy="2604923"/>
          </a:xfrm>
          <a:prstGeom prst="rect">
            <a:avLst/>
          </a:prstGeom>
        </p:spPr>
      </p:pic>
      <p:sp>
        <p:nvSpPr>
          <p:cNvPr id="15" name="Стрелка вниз 14"/>
          <p:cNvSpPr/>
          <p:nvPr/>
        </p:nvSpPr>
        <p:spPr>
          <a:xfrm rot="19879638">
            <a:off x="6528751" y="2154709"/>
            <a:ext cx="360040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266" y="4497415"/>
            <a:ext cx="2251748" cy="150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36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9904" y="188640"/>
            <a:ext cx="7467600" cy="1143000"/>
          </a:xfrm>
        </p:spPr>
        <p:txBody>
          <a:bodyPr/>
          <a:lstStyle/>
          <a:p>
            <a:r>
              <a:rPr lang="ru-RU" b="1" dirty="0" smtClean="0"/>
              <a:t>Социальная </a:t>
            </a:r>
            <a:r>
              <a:rPr lang="ru-RU" b="1" dirty="0"/>
              <a:t>истории для ребенка детского сада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99904" y="1268760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Особенность инструмента для дошкольника 4 лет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88" y="2564904"/>
            <a:ext cx="3168352" cy="31683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704" y="2636912"/>
            <a:ext cx="4275856" cy="284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74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55168" y="188640"/>
            <a:ext cx="7488832" cy="14401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Проблема, </a:t>
            </a:r>
            <a:r>
              <a:rPr lang="ru-RU" dirty="0"/>
              <a:t>которую помогла решить социальная история для ребенка и его семьи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1988840"/>
            <a:ext cx="6172200" cy="1371600"/>
          </a:xfrm>
        </p:spPr>
        <p:txBody>
          <a:bodyPr>
            <a:noAutofit/>
          </a:bodyPr>
          <a:lstStyle/>
          <a:p>
            <a:r>
              <a:rPr 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Саша 4, 5 года. Повышенная тревожность, возникающая при смене привычной обстановки на неизвестную, выражающаяся в полном отказе перемещаться из безопасного </a:t>
            </a:r>
            <a:r>
              <a:rPr 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пространства </a:t>
            </a:r>
            <a:r>
              <a:rPr 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в неизвестное. Начинает кричать,  плакать,  разворачиваться в противоположную сторону от направленного движения, садиться на пол, кидать предметы. Идет на контакт только со взрослыми,  со сверстниками не вступает во взаимодействие. Повторение фраз с точностью до </a:t>
            </a:r>
            <a:r>
              <a:rPr 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интонации до 5 раз, </a:t>
            </a:r>
            <a:r>
              <a:rPr 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Игровая деятельность предметно-</a:t>
            </a:r>
            <a:r>
              <a:rPr lang="ru-RU" sz="1600" b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манипулятивная</a:t>
            </a:r>
            <a:r>
              <a:rPr 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, если вызывает интерес, может повторять одни и те же действия (манипуляции) до 10 и более раз.</a:t>
            </a:r>
            <a:endParaRPr lang="ru-RU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20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9384" y="1843160"/>
            <a:ext cx="7467600" cy="432048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 слов родителей.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Трудности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Отказ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плач, ложится на пол, предлагаемая игрушка в этот момент может полететь в сторону.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53464"/>
            <a:ext cx="2780928" cy="27809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591246"/>
            <a:ext cx="2780928" cy="27809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031328"/>
            <a:ext cx="2744924" cy="2744924"/>
          </a:xfrm>
          <a:prstGeom prst="rect">
            <a:avLst/>
          </a:prstGeom>
        </p:spPr>
      </p:pic>
      <p:cxnSp>
        <p:nvCxnSpPr>
          <p:cNvPr id="11" name="Скругленная соединительная линия 10"/>
          <p:cNvCxnSpPr/>
          <p:nvPr/>
        </p:nvCxnSpPr>
        <p:spPr>
          <a:xfrm flipV="1">
            <a:off x="3279030" y="2282056"/>
            <a:ext cx="1008112" cy="504056"/>
          </a:xfrm>
          <a:prstGeom prst="curvedConnector3">
            <a:avLst>
              <a:gd name="adj1" fmla="val 3186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Скругленная соединительная линия 12"/>
          <p:cNvCxnSpPr/>
          <p:nvPr/>
        </p:nvCxnSpPr>
        <p:spPr>
          <a:xfrm rot="10800000" flipV="1">
            <a:off x="6937769" y="5020655"/>
            <a:ext cx="1207247" cy="1188131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Заголовок 1"/>
          <p:cNvSpPr txBox="1">
            <a:spLocks/>
          </p:cNvSpPr>
          <p:nvPr/>
        </p:nvSpPr>
        <p:spPr>
          <a:xfrm>
            <a:off x="-564972" y="4438312"/>
            <a:ext cx="2718204" cy="499492"/>
          </a:xfrm>
          <a:prstGeom prst="rect">
            <a:avLst/>
          </a:prstGeom>
        </p:spPr>
        <p:txBody>
          <a:bodyPr vert="horz" anchor="b">
            <a:normAutofit fontScale="4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91452" y="1938074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Mistral" panose="03090702030407020403" pitchFamily="66" charset="0"/>
              </a:rPr>
              <a:t>На стрижку</a:t>
            </a:r>
            <a:endParaRPr lang="ru-RU" sz="2800" dirty="0">
              <a:latin typeface="Mistral" panose="03090702030407020403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516216" y="6253032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Mistral" panose="03090702030407020403" pitchFamily="66" charset="0"/>
              </a:rPr>
              <a:t>Ко врачу</a:t>
            </a:r>
            <a:endParaRPr lang="ru-RU" sz="2800" dirty="0">
              <a:latin typeface="Mistral" panose="03090702030407020403" pitchFamily="66" charset="0"/>
            </a:endParaRPr>
          </a:p>
        </p:txBody>
      </p:sp>
      <p:cxnSp>
        <p:nvCxnSpPr>
          <p:cNvPr id="30" name="Скругленная соединительная линия 29"/>
          <p:cNvCxnSpPr/>
          <p:nvPr/>
        </p:nvCxnSpPr>
        <p:spPr>
          <a:xfrm rot="10800000" flipV="1">
            <a:off x="2153232" y="5296759"/>
            <a:ext cx="1207247" cy="1188131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 rot="20753992">
            <a:off x="179512" y="5614721"/>
            <a:ext cx="2096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Mistral" panose="03090702030407020403" pitchFamily="66" charset="0"/>
              </a:rPr>
              <a:t>От машины до группы</a:t>
            </a:r>
            <a:endParaRPr lang="ru-RU" sz="2800" dirty="0">
              <a:latin typeface="Mistral" panose="030907020304070204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05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детском саду</a:t>
            </a:r>
            <a:br>
              <a:rPr lang="ru-RU" dirty="0" smtClean="0"/>
            </a:br>
            <a:r>
              <a:rPr lang="ru-RU" b="1" dirty="0" smtClean="0"/>
              <a:t>Трудности.</a:t>
            </a:r>
            <a:r>
              <a:rPr lang="ru-RU" dirty="0" smtClean="0"/>
              <a:t> Те же самые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9552" y="1556792"/>
            <a:ext cx="3068960" cy="30689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556792"/>
            <a:ext cx="3068960" cy="3068960"/>
          </a:xfrm>
          <a:prstGeom prst="rect">
            <a:avLst/>
          </a:prstGeom>
        </p:spPr>
      </p:pic>
      <p:cxnSp>
        <p:nvCxnSpPr>
          <p:cNvPr id="9" name="Прямая со стрелкой 8"/>
          <p:cNvCxnSpPr/>
          <p:nvPr/>
        </p:nvCxnSpPr>
        <p:spPr>
          <a:xfrm>
            <a:off x="3779912" y="2996952"/>
            <a:ext cx="1080120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 txBox="1">
            <a:spLocks/>
          </p:cNvSpPr>
          <p:nvPr/>
        </p:nvSpPr>
        <p:spPr>
          <a:xfrm>
            <a:off x="586172" y="5013176"/>
            <a:ext cx="7467600" cy="1143000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Пойти на кружок</a:t>
            </a:r>
          </a:p>
          <a:p>
            <a:r>
              <a:rPr lang="ru-RU" dirty="0" smtClean="0"/>
              <a:t>Пойти на утренник</a:t>
            </a:r>
          </a:p>
          <a:p>
            <a:r>
              <a:rPr lang="ru-RU" dirty="0" smtClean="0"/>
              <a:t>Вообще выйти из группы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040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" t="2078" r="3431" b="2530"/>
          <a:stretch/>
        </p:blipFill>
        <p:spPr>
          <a:xfrm>
            <a:off x="107504" y="50040"/>
            <a:ext cx="8964488" cy="680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00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42792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Совместная </a:t>
            </a:r>
            <a:r>
              <a:rPr lang="ru-RU" b="1" dirty="0" smtClean="0"/>
              <a:t>работа с родителями </a:t>
            </a:r>
            <a:r>
              <a:rPr lang="ru-RU" b="1" dirty="0" smtClean="0"/>
              <a:t>и результат</a:t>
            </a: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352608"/>
            <a:ext cx="2269936" cy="22699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154" y="3013351"/>
            <a:ext cx="2420888" cy="2420888"/>
          </a:xfrm>
          <a:prstGeom prst="rect">
            <a:avLst/>
          </a:prstGeom>
        </p:spPr>
      </p:pic>
      <p:sp>
        <p:nvSpPr>
          <p:cNvPr id="11" name="Прямоугольная выноска 10"/>
          <p:cNvSpPr/>
          <p:nvPr/>
        </p:nvSpPr>
        <p:spPr>
          <a:xfrm>
            <a:off x="4464899" y="1199834"/>
            <a:ext cx="4247410" cy="1898101"/>
          </a:xfrm>
          <a:prstGeom prst="wedgeRectCallout">
            <a:avLst>
              <a:gd name="adj1" fmla="val -45824"/>
              <a:gd name="adj2" fmla="val 88459"/>
            </a:avLst>
          </a:prstGeom>
          <a:solidFill>
            <a:schemeClr val="accent2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2"/>
                </a:solidFill>
              </a:ln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614" y="1208956"/>
            <a:ext cx="4175402" cy="187985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27584" y="3920479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225701" y="249289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6457" y="70198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9324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395</TotalTime>
  <Words>180</Words>
  <Application>Microsoft Office PowerPoint</Application>
  <PresentationFormat>Экран (4:3)</PresentationFormat>
  <Paragraphs>23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Эркер</vt:lpstr>
      <vt:lpstr>Социальная история в картинках как инструмент помощи ребенку с РАС и его родителям</vt:lpstr>
      <vt:lpstr>Социальная истории для ребенка детского сада</vt:lpstr>
      <vt:lpstr>Проблема, которую помогла решить социальная история для ребенка и его семьи</vt:lpstr>
      <vt:lpstr>Со слов родителей. Трудности: Отказ, плач, ложится на пол, предлагаемая игрушка в этот момент может полететь в сторону.  </vt:lpstr>
      <vt:lpstr>В детском саду Трудности. Те же самые</vt:lpstr>
      <vt:lpstr>Презентация PowerPoint</vt:lpstr>
      <vt:lpstr>Совместная работа с родителями и результат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Социальная история в картинках как инструмент помощи ребенку с РАС и его родителям</dc:title>
  <dc:creator>Владимир Дублерс</dc:creator>
  <cp:lastModifiedBy>Владимир Дублерс</cp:lastModifiedBy>
  <cp:revision>34</cp:revision>
  <dcterms:created xsi:type="dcterms:W3CDTF">2026-09-21T14:29:55Z</dcterms:created>
  <dcterms:modified xsi:type="dcterms:W3CDTF">2026-09-22T11:39:05Z</dcterms:modified>
</cp:coreProperties>
</file>