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84" r:id="rId9"/>
    <p:sldId id="274" r:id="rId10"/>
    <p:sldId id="275" r:id="rId11"/>
    <p:sldId id="276" r:id="rId12"/>
    <p:sldId id="277" r:id="rId13"/>
    <p:sldId id="279" r:id="rId14"/>
    <p:sldId id="278" r:id="rId15"/>
    <p:sldId id="283" r:id="rId16"/>
    <p:sldId id="286" r:id="rId17"/>
    <p:sldId id="285" r:id="rId18"/>
    <p:sldId id="280" r:id="rId19"/>
    <p:sldId id="281" r:id="rId20"/>
    <p:sldId id="282" r:id="rId21"/>
    <p:sldId id="287" r:id="rId2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3707" autoAdjust="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15.02.2022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Цвета вашего класса отличаются от цветов этого шаблона? Не проблема! На вкладке "Дизайн" нажмите "Варианты" (стрелка вниз) и выберите подходящую вам цветовую схему.</a:t>
            </a:r>
          </a:p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менять любые пункты в списках обязанностей в соответствии с правилами вашего класса!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731519" y="3733800"/>
            <a:ext cx="874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t>15.02.2022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265814"/>
            <a:ext cx="11632018" cy="3519377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>
                <a:latin typeface="Constantia" panose="02030602050306030303" pitchFamily="18" charset="0"/>
                <a:cs typeface="Times New Roman" panose="02020603050405020304" pitchFamily="18" charset="0"/>
              </a:rPr>
              <a:t>Построение индивидуального образовательного маршрута обучающихся с расстройствами аутистического спектра </a:t>
            </a:r>
            <a:br>
              <a:rPr lang="ru-RU" sz="3600" dirty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Constantia" panose="02030602050306030303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АООп</a:t>
            </a:r>
            <a:r>
              <a:rPr lang="ru-RU" sz="3600" dirty="0">
                <a:latin typeface="Constantia" panose="02030602050306030303" pitchFamily="18" charset="0"/>
                <a:cs typeface="Times New Roman" panose="02020603050405020304" pitchFamily="18" charset="0"/>
              </a:rPr>
              <a:t> образования детей с интеллектуальными нарушениями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242" y="5007934"/>
            <a:ext cx="11632018" cy="1275907"/>
          </a:xfrm>
        </p:spPr>
        <p:txBody>
          <a:bodyPr rtlCol="0"/>
          <a:lstStyle/>
          <a:p>
            <a:pPr rtl="0"/>
            <a:r>
              <a:rPr lang="ru-RU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ГБОУ СО «Екатеринбургская школа №3»</a:t>
            </a:r>
          </a:p>
          <a:p>
            <a:pPr rtl="0"/>
            <a:r>
              <a:rPr lang="ru-RU" dirty="0"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директора по УВР Пирогова Г.Н.</a:t>
            </a: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645AE-E2C4-4D87-8673-375E8A4A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9" y="609600"/>
            <a:ext cx="11706446" cy="135636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Constantia" panose="02030602050306030303" pitchFamily="18" charset="0"/>
              </a:rPr>
              <a:t>Углублённое психолого-педагогическое обследование (УППО)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F7FE-5B73-43DC-8ECF-9AECDF4E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23" y="2286000"/>
            <a:ext cx="11004697" cy="381000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Цель УППО:</a:t>
            </a:r>
            <a:endParaRPr lang="ru-RU" sz="24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Углубленное психолого-педагогическое обследование проводится в начале учебного года (сентябрь) с целью оценки актуального развития ребёнка, выявления имеющихся знаний, умений и обоснования включения образовательных задач (ожидаемых результатов обучения) по учебным предметам и коррекционным курсам в специальные индивидуальные программы развития (СИПР)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51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30C06-5E57-4841-A7C7-325312A3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nstantia" panose="02030602050306030303" pitchFamily="18" charset="0"/>
              </a:rPr>
              <a:t>В проведении психолого-педагогического обследования принимают участие: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7E913AD-8957-473E-968A-7C0CADCF1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967059"/>
              </p:ext>
            </p:extLst>
          </p:nvPr>
        </p:nvGraphicFramePr>
        <p:xfrm>
          <a:off x="1143000" y="2057400"/>
          <a:ext cx="987266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val="2167101766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val="4042952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onstantia" panose="02030602050306030303" pitchFamily="18" charset="0"/>
                        </a:rPr>
                        <a:t>Первичное ПП обследование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onstantia" panose="02030602050306030303" pitchFamily="18" charset="0"/>
                        </a:rPr>
                        <a:t>Углубленное ПП обследование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1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rPr>
                        <a:t>Учитель-дефектолог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rPr>
                        <a:t>Учитель-логопед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rPr>
                        <a:t>Педагог-психолог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rPr>
                        <a:t>Специалист по сенсорной интеграции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rPr>
                        <a:t>Учитель-дефектолог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rPr>
                        <a:t>Учитель-логопед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rPr>
                        <a:t>Педагог-психолог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rPr>
                        <a:t>Специалист по сенсорной интеграции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rPr>
                        <a:t>А также: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rPr>
                        <a:t>Учитель (классный руководитель)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rPr>
                        <a:t>Учителя предметного цикла (ИЗО, Музыка, Адаптивная физкультура)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343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50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9330C-B6E4-4523-A68B-243CE32F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69E72C5-21EE-42BE-8B21-689A943BA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227" y="236197"/>
            <a:ext cx="4141795" cy="64304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EB28BC-F68A-4DE7-AF29-D04BD12B8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79" y="200155"/>
            <a:ext cx="4549021" cy="64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3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79A94-4387-486C-830C-7826BD06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255182"/>
            <a:ext cx="11674548" cy="11057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сенсорной комнате</a:t>
            </a:r>
            <a:endParaRPr lang="ru-RU" sz="36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E8AEB2-6257-4E98-B1B6-C54734201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161" y="1233416"/>
            <a:ext cx="3866867" cy="515582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508207-4C13-4F56-AE64-0809E0A5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7" y="1190366"/>
            <a:ext cx="3899156" cy="51988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0EA4AF-3ED9-4D6F-B022-4329F78A4C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33" y="1233416"/>
            <a:ext cx="3637362" cy="5155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19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3E84C-DB6D-4F4F-B17C-4CA64AB2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10732"/>
            <a:ext cx="9875520" cy="89082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расписание для класса</a:t>
            </a:r>
            <a:endParaRPr lang="ru-RU" sz="36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021FF48-8DFC-4CD3-A6D9-47C4E39C13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304" y="1266555"/>
            <a:ext cx="3986755" cy="535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811128-7344-4255-946C-2FCAD18797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4555" y="1951941"/>
            <a:ext cx="5357526" cy="39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ECB32-1198-4B3A-A2F1-3C52ED7F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" y="255182"/>
            <a:ext cx="11621386" cy="9143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визуальное расписание</a:t>
            </a:r>
            <a:endParaRPr lang="ru-RU" sz="36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20D246-3B2D-464D-B428-CE3D10171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406" y="1007088"/>
            <a:ext cx="2449743" cy="55957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77C8F9-0522-45B5-8895-ABE39BF6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326" y="1076905"/>
            <a:ext cx="2307297" cy="55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9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DE6A2-7CB7-4415-B746-E1780C10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9" y="467833"/>
            <a:ext cx="11621386" cy="6804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Структурирование учебного пространства</a:t>
            </a:r>
            <a:endParaRPr lang="ru-RU" sz="3600" dirty="0"/>
          </a:p>
        </p:txBody>
      </p:sp>
      <p:pic>
        <p:nvPicPr>
          <p:cNvPr id="4" name="Объект 2">
            <a:extLst>
              <a:ext uri="{FF2B5EF4-FFF2-40B4-BE49-F238E27FC236}">
                <a16:creationId xmlns:a16="http://schemas.microsoft.com/office/drawing/2014/main" id="{A12A41F7-4537-4831-B2A1-F84BD9CAF7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2298" y="1678820"/>
            <a:ext cx="5454502" cy="43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6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DBE41-501B-4B17-88DE-8A94CBF3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9" y="265814"/>
            <a:ext cx="11674549" cy="8612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3E1365-9A87-443E-A043-EE1F9C79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9" y="1222745"/>
            <a:ext cx="11674549" cy="5369442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симптомами нарушения сенсорной интеграции идет работа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организация поведения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концентрации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утомляемость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социальных контактов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неуклюжесть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двигательного развития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 </a:t>
            </a:r>
            <a:endParaRPr lang="ru-RU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дефицита внимания или чрезмерное спокойствие и др.</a:t>
            </a:r>
          </a:p>
        </p:txBody>
      </p:sp>
    </p:spTree>
    <p:extLst>
      <p:ext uri="{BB962C8B-B14F-4D97-AF65-F5344CB8AC3E}">
        <p14:creationId xmlns:p14="http://schemas.microsoft.com/office/powerpoint/2010/main" val="72608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FAC63-B087-4764-8DD7-0EE6FF97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3" y="255182"/>
            <a:ext cx="1167454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 в содержании коррекционно-развивающих занятий педагога-психолога</a:t>
            </a:r>
            <a:endParaRPr lang="ru-RU" sz="3600" dirty="0"/>
          </a:p>
        </p:txBody>
      </p:sp>
      <p:pic>
        <p:nvPicPr>
          <p:cNvPr id="4" name="Picture 2" descr="C:\Users\Пользователь\Downloads\IMG_20201006_084744 (2).jpg">
            <a:extLst>
              <a:ext uri="{FF2B5EF4-FFF2-40B4-BE49-F238E27FC236}">
                <a16:creationId xmlns:a16="http://schemas.microsoft.com/office/drawing/2014/main" id="{BF4111E5-5189-4225-B8BC-529D5021A8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59" y="1448493"/>
            <a:ext cx="3678382" cy="48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6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108F-F8F4-425F-9BF3-9F3E8D3F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3" y="318978"/>
            <a:ext cx="11685181" cy="10632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 в содержании коррекционно-развивающих занятий учителя-логопеда</a:t>
            </a:r>
            <a:endParaRPr lang="ru-RU" sz="32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ED11B9E-9E7A-40AA-9CF1-3E7F32AE3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843" y="1382234"/>
            <a:ext cx="2927606" cy="520463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F64A10-AF85-4D7E-9326-98331ECC3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176" y="1430667"/>
            <a:ext cx="2900363" cy="51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5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21D45-EB7C-4FA8-8A42-4906E0B5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7079"/>
            <a:ext cx="9875520" cy="14247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Constantia" panose="02030602050306030303" pitchFamily="18" charset="0"/>
              </a:rPr>
              <a:t>ГБОУ СО «Екатеринбургская школа №3»</a:t>
            </a:r>
            <a:br>
              <a:rPr lang="ru-RU" sz="3200" dirty="0">
                <a:solidFill>
                  <a:schemeClr val="tx2"/>
                </a:solidFill>
                <a:latin typeface="Constantia" panose="02030602050306030303" pitchFamily="18" charset="0"/>
              </a:rPr>
            </a:br>
            <a:r>
              <a:rPr lang="ru-RU" sz="3200" dirty="0">
                <a:solidFill>
                  <a:schemeClr val="tx2"/>
                </a:solidFill>
                <a:latin typeface="Constantia" panose="02030602050306030303" pitchFamily="18" charset="0"/>
              </a:rPr>
              <a:t>(ул. Красина, 37а)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906192-A530-4A69-A7D3-A1703710B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274" y="1490875"/>
            <a:ext cx="5295015" cy="5080046"/>
          </a:xfrm>
        </p:spPr>
      </p:pic>
    </p:spTree>
    <p:extLst>
      <p:ext uri="{BB962C8B-B14F-4D97-AF65-F5344CB8AC3E}">
        <p14:creationId xmlns:p14="http://schemas.microsoft.com/office/powerpoint/2010/main" val="68398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3FF75-EB37-49C6-9BC7-C3B0E178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33917"/>
            <a:ext cx="9875520" cy="344923"/>
          </a:xfrm>
        </p:spPr>
        <p:txBody>
          <a:bodyPr>
            <a:normAutofit fontScale="90000"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7DCE4-FAF9-4C38-A9AD-CEAA0526F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7" y="578840"/>
            <a:ext cx="11164186" cy="62897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Единство первичного и  углубленного психолого-педагогического обследование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Пролонгированный адаптационно-диагностический этап, позволяющий решать  поведенческие проблемы более эффективно;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Комплексный подход в работе: использование не суммы рекомендаций специалистов различных профилей, а единой стратегии комплексного воздействия на всех этапах учебного процесса;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 Организационное и методическое руководство согласованной работой всех специалистов;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Быстрое реагирование на изменения в процессе работы, постоянный мониторинг результативности применяемых приёмов и методов воздействия;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Применение метода сенсорной интеграции в коррекционно-развивающей работе с детьми с РАС.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Формирование доверительных отношений с родителями (законными представителями), сотрудничество с ними.</a:t>
            </a:r>
          </a:p>
        </p:txBody>
      </p:sp>
    </p:spTree>
    <p:extLst>
      <p:ext uri="{BB962C8B-B14F-4D97-AF65-F5344CB8AC3E}">
        <p14:creationId xmlns:p14="http://schemas.microsoft.com/office/powerpoint/2010/main" val="756744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B788C-D6AC-439A-8059-49CC3B69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0EB01-40F6-401A-BCA5-3098F8FF8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45720" indent="0" algn="ctr">
              <a:buNone/>
            </a:pPr>
            <a:r>
              <a:rPr lang="ru-RU" sz="6600" dirty="0">
                <a:solidFill>
                  <a:schemeClr val="tx2"/>
                </a:solidFill>
                <a:latin typeface="Constantia" panose="02030602050306030303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3018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05550-04D4-4A33-83C4-FB803A09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297712"/>
            <a:ext cx="11717079" cy="1541721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Письмо Минобрнауки России от 11.03.2016 N ВК-452/07 «О введении ФГОС ОВЗ» </a:t>
            </a:r>
            <a:br>
              <a:rPr lang="ru-RU" sz="2000" i="1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</a:br>
            <a:r>
              <a:rPr lang="ru-RU" sz="2000" i="1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 «Методические рекомендации по вопросам внедрения федерального государственного образовательного стандарта образования обучающихся с умственной отсталостью (интеллектуальными нарушениями)»</a:t>
            </a:r>
            <a:endParaRPr lang="ru-RU" sz="2000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8BD77-4FA6-46AA-833C-642F9D3A1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2057400"/>
            <a:ext cx="11440633" cy="40386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Среди обучающихся с умеренной, тяжелой, глубокой степенью умственной отсталости можно выделить три типологические группы: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1) дети с тяжелыми нарушениями опорно-двигательных функций, не передвигающиеся самостоятельно (вследствие сложных форм ДЦП со спастическим тетрапарезом, гиперкинезами и т.д.), нуждающиеся в физической помощи, в уходе (в переносе, передвижении коляски, при одевании и раздевании, туалете, приеме пищи и т.д.);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2) дети с выраженными проблемами поведения, у которых может присутствовать агрессия, </a:t>
            </a:r>
            <a:r>
              <a:rPr lang="ru-RU" dirty="0" err="1">
                <a:solidFill>
                  <a:schemeClr val="tx2"/>
                </a:solidFill>
                <a:latin typeface="Constantia" panose="02030602050306030303" pitchFamily="18" charset="0"/>
              </a:rPr>
              <a:t>самоагрессия</a:t>
            </a: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, крик, стереотипии, полевое поведение и другие проявления деструктивного характера. В связи с этим они нуждаются в постоянном присмотре и сопровождении;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2"/>
                </a:solidFill>
                <a:latin typeface="Constantia" panose="02030602050306030303" pitchFamily="18" charset="0"/>
              </a:rPr>
              <a:t>3) дети с умеренной или тяжелой умственной отсталостью, без вышеперечисленных сопутствующих нарушений или с ними, но в менее выраженной степени, не требующие постоянной помощи и контроля со стороны персонала.</a:t>
            </a:r>
          </a:p>
          <a:p>
            <a:pPr marL="502920" indent="-457200">
              <a:buFont typeface="+mj-lt"/>
              <a:buAutoNum type="arabicPeriod"/>
            </a:pP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7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9328F-7200-48EA-A007-B03EB705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612C9-CA98-447C-916B-60B8714ED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79320"/>
            <a:ext cx="9872871" cy="40386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Региональный ресурсный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центр по развитию системы сопровождения детей с интеллектуальными нарушениями, с тяжёлыми и множественными нарушениями развития на территории Свердловской области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315D75-7F08-45BA-97D5-398C5C553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94" y="580326"/>
            <a:ext cx="1600341" cy="1598994"/>
          </a:xfrm>
          <a:prstGeom prst="rect">
            <a:avLst/>
          </a:prstGeom>
        </p:spPr>
      </p:pic>
      <p:pic>
        <p:nvPicPr>
          <p:cNvPr id="5" name="Рисунок 4" descr="E:\Конференция 16-17.04\Логотип ГБОУ СО.png">
            <a:extLst>
              <a:ext uri="{FF2B5EF4-FFF2-40B4-BE49-F238E27FC236}">
                <a16:creationId xmlns:a16="http://schemas.microsoft.com/office/drawing/2014/main" id="{7187B124-C09A-4697-A2B0-689D2BD2C25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1124" r="48768" b="20225"/>
          <a:stretch/>
        </p:blipFill>
        <p:spPr bwMode="auto">
          <a:xfrm>
            <a:off x="6432699" y="609600"/>
            <a:ext cx="2060100" cy="1356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639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770A9-FDE8-4635-A7C4-27C39BE0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5182"/>
            <a:ext cx="9875520" cy="142476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nstantia" panose="02030602050306030303" pitchFamily="18" charset="0"/>
              </a:rPr>
              <a:t>Первичное психолого-педагогическое обследование (ПППО)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0903D-3C67-40AB-A0AD-47DF1433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2" y="1796902"/>
            <a:ext cx="11674548" cy="4805916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Цель ПППО: </a:t>
            </a: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получение первого представления об актуальном развитии ребёнка, его индивидуальных особенностях.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C00000"/>
                </a:solidFill>
                <a:latin typeface="Constantia" panose="02030602050306030303" pitchFamily="18" charset="0"/>
              </a:rPr>
              <a:t>Содержание ПППО: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Оценка двигательного развития;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Оценка использования предметов по назначению;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Оценка сенсорного развития (особенности зрительного, слухового, тактильного восприятия);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Оценка речевого развития и коммуникации: </a:t>
            </a:r>
            <a:r>
              <a:rPr lang="ru-RU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импрессивной</a:t>
            </a: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 и экспрессивной речи, экспрессии (использование дополнительных средств коммуникации при отсутствии собственной речи), оценка особенностей контакта со взрослыми и сверстниками;</a:t>
            </a:r>
          </a:p>
          <a:p>
            <a:pPr marL="45720" indent="0"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7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22333-09B0-4DDD-9C1B-FEB155E4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18978"/>
            <a:ext cx="9875520" cy="3402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E03D1-864C-412A-9D08-792E6AB4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659220"/>
            <a:ext cx="11546959" cy="5879802"/>
          </a:xfrm>
        </p:spPr>
        <p:txBody>
          <a:bodyPr>
            <a:normAutofit/>
          </a:bodyPr>
          <a:lstStyle/>
          <a:p>
            <a:pPr marL="45720" lvl="0" indent="0">
              <a:buClr>
                <a:srgbClr val="4A66AC"/>
              </a:buClr>
              <a:buNone/>
            </a:pPr>
            <a:r>
              <a:rPr lang="ru-RU" sz="2400" dirty="0">
                <a:solidFill>
                  <a:srgbClr val="C00000"/>
                </a:solidFill>
                <a:latin typeface="Constantia" panose="02030602050306030303" pitchFamily="18" charset="0"/>
              </a:rPr>
              <a:t>Содержание ПППО (продолжение):</a:t>
            </a:r>
          </a:p>
          <a:p>
            <a:pPr>
              <a:buClr>
                <a:srgbClr val="4A66AC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Оценка эмоциональной сферы (фиксация эмоциональных проявлений, преобладающего эмоционального фона и эмоционального контроля);</a:t>
            </a:r>
          </a:p>
          <a:p>
            <a:pPr lvl="0">
              <a:buClr>
                <a:srgbClr val="4A66AC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Оценка поведения в разных ситуациях (фиксация случаев проблемного поведения, умения менять его в соответствии с требованиями и замечаниями);</a:t>
            </a:r>
          </a:p>
          <a:p>
            <a:pPr lvl="0">
              <a:buClr>
                <a:srgbClr val="4A66AC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Оценка предпосылок учебной деятельности (выявление мотивации к деятельности, включаемость в предметную деятельность, проявление интереса к ней, отношение к помощи, оказываемой педагогом);</a:t>
            </a:r>
          </a:p>
          <a:p>
            <a:pPr lvl="0">
              <a:buClr>
                <a:srgbClr val="4A66AC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Оценка познавательного развития (выявление представлений о себе, об окружающем природном и социальном мире, математических представлениях;</a:t>
            </a:r>
          </a:p>
          <a:p>
            <a:pPr lvl="0">
              <a:buClr>
                <a:srgbClr val="4A66AC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Оценка навыков самообслуживания: наблюдение за действиями ребёнка в процессе раздевания, одевания, приема пищи (еды ложкой, питья из кружки), мытья рук, обслуживания себя в туалете и определение необходимости и объема физической помощи.</a:t>
            </a:r>
          </a:p>
          <a:p>
            <a:pPr lvl="0">
              <a:buClr>
                <a:srgbClr val="4A66AC"/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1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AD4A1-E320-4A2B-898C-0FAA360F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0" y="255182"/>
            <a:ext cx="11780875" cy="13609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будущих первоклассников</a:t>
            </a:r>
            <a:endParaRPr lang="ru-RU" sz="36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B80378-82E2-4AD6-A7F6-53B1379302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66" y="1499958"/>
            <a:ext cx="3828415" cy="510286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45D6AA-C701-4718-9524-3B7D7E2E27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67" y="1499958"/>
            <a:ext cx="3828415" cy="5102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33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CB6C5-38E0-4DD6-93D4-B74058C9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4" y="271959"/>
            <a:ext cx="11727712" cy="575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расписание обучающегося с РАС</a:t>
            </a: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3F6DC5-6656-4ED6-AA0E-04371D912F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962075"/>
              </p:ext>
            </p:extLst>
          </p:nvPr>
        </p:nvGraphicFramePr>
        <p:xfrm>
          <a:off x="1518407" y="780176"/>
          <a:ext cx="9244668" cy="6030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394">
                  <a:extLst>
                    <a:ext uri="{9D8B030D-6E8A-4147-A177-3AD203B41FA5}">
                      <a16:colId xmlns:a16="http://schemas.microsoft.com/office/drawing/2014/main" val="4141671814"/>
                    </a:ext>
                  </a:extLst>
                </a:gridCol>
                <a:gridCol w="2059695">
                  <a:extLst>
                    <a:ext uri="{9D8B030D-6E8A-4147-A177-3AD203B41FA5}">
                      <a16:colId xmlns:a16="http://schemas.microsoft.com/office/drawing/2014/main" val="3387167502"/>
                    </a:ext>
                  </a:extLst>
                </a:gridCol>
                <a:gridCol w="3840741">
                  <a:extLst>
                    <a:ext uri="{9D8B030D-6E8A-4147-A177-3AD203B41FA5}">
                      <a16:colId xmlns:a16="http://schemas.microsoft.com/office/drawing/2014/main" val="2881036567"/>
                    </a:ext>
                  </a:extLst>
                </a:gridCol>
                <a:gridCol w="2098838">
                  <a:extLst>
                    <a:ext uri="{9D8B030D-6E8A-4147-A177-3AD203B41FA5}">
                      <a16:colId xmlns:a16="http://schemas.microsoft.com/office/drawing/2014/main" val="2182285562"/>
                    </a:ext>
                  </a:extLst>
                </a:gridCol>
              </a:tblGrid>
              <a:tr h="14895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Дни недели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Время пребывания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Расписание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Фамилия педагога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4282618531"/>
                  </a:ext>
                </a:extLst>
              </a:tr>
              <a:tr h="232072">
                <a:tc rowSpan="4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Понедельник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9.10 – 9.30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Завтрак с классом</a:t>
                      </a: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Классный руководитель, тьютор</a:t>
                      </a: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737935012"/>
                  </a:ext>
                </a:extLst>
              </a:tr>
              <a:tr h="287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2 урок (9.30 – 10.10)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Урок в классе по расписанию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Классный руководитель, тьютор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1217735274"/>
                  </a:ext>
                </a:extLst>
              </a:tr>
              <a:tr h="287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3 урок (10.10 – 11.10)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Индивидуальное занятие с психологом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Гришанова Ксения Сергеевна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1279032604"/>
                  </a:ext>
                </a:extLst>
              </a:tr>
              <a:tr h="197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Уход домой.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Гришанова К.С.</a:t>
                      </a: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3803006414"/>
                  </a:ext>
                </a:extLst>
              </a:tr>
              <a:tr h="402346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Вторник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9.10 – 9.30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Завтрак с классом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Классный руководитель, тьютор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3736032232"/>
                  </a:ext>
                </a:extLst>
              </a:tr>
              <a:tr h="287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2 урок (9.30 – 10.10)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Урок в классе по расписанию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Классный руководитель, тьютор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3687166795"/>
                  </a:ext>
                </a:extLst>
              </a:tr>
              <a:tr h="287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3 урок (10.10 – 11.10)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Когнитивно-поведенческая терапия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Глухов Вадим Игоревич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2966816672"/>
                  </a:ext>
                </a:extLst>
              </a:tr>
              <a:tr h="21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i="0" dirty="0">
                          <a:solidFill>
                            <a:schemeClr val="tx2"/>
                          </a:solidFill>
                          <a:effectLst/>
                        </a:rPr>
                        <a:t>Уход домой.</a:t>
                      </a:r>
                      <a:endParaRPr lang="ru-RU" sz="1000" i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i="1" dirty="0">
                          <a:solidFill>
                            <a:schemeClr val="tx2"/>
                          </a:solidFill>
                          <a:effectLst/>
                        </a:rPr>
                        <a:t>Глухов В.И.</a:t>
                      </a: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3953704864"/>
                  </a:ext>
                </a:extLst>
              </a:tr>
              <a:tr h="287440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Среда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9.10 – 9.30</a:t>
                      </a:r>
                      <a:endParaRPr lang="ru-RU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Завтрак с классом</a:t>
                      </a: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Классный руководитель, тьютор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3247728836"/>
                  </a:ext>
                </a:extLst>
              </a:tr>
              <a:tr h="287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2 урок (9.30 – 10.10)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Урок в классе по расписанию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Классный руководитель, тьютор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4153701706"/>
                  </a:ext>
                </a:extLst>
              </a:tr>
              <a:tr h="189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3 урок (0.10 – 11.10)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Сенсорное развитие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Аникина Нина Викторовна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3992061794"/>
                  </a:ext>
                </a:extLst>
              </a:tr>
              <a:tr h="402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Уход домой.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Аникина Н.В.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859362295"/>
                  </a:ext>
                </a:extLst>
              </a:tr>
              <a:tr h="287440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Четверг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9.10 – 9.30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Завтрак с классом</a:t>
                      </a: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Классный руководитель, тьютор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3176259206"/>
                  </a:ext>
                </a:extLst>
              </a:tr>
              <a:tr h="189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2 урок (9.30 – 10.10)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Урок в классе по расписанию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Классный руководитель, тьютор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1876233144"/>
                  </a:ext>
                </a:extLst>
              </a:tr>
              <a:tr h="287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3 урок (10.10 – 11.10)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Индивидуальное занятие с логопедом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chemeClr val="tx2"/>
                          </a:solidFill>
                          <a:effectLst/>
                        </a:rPr>
                        <a:t>Уржунцева</a:t>
                      </a: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 Ольга Валерьевна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2140817272"/>
                  </a:ext>
                </a:extLst>
              </a:tr>
              <a:tr h="402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Уход домой.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chemeClr val="tx2"/>
                          </a:solidFill>
                          <a:effectLst/>
                        </a:rPr>
                        <a:t>Уржунцева</a:t>
                      </a: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 О.В.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398457968"/>
                  </a:ext>
                </a:extLst>
              </a:tr>
              <a:tr h="402346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Пятница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9.10 – 9.30</a:t>
                      </a:r>
                      <a:endParaRPr lang="ru-RU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Завтрак с классом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Классный руководитель, тьютор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2318562632"/>
                  </a:ext>
                </a:extLst>
              </a:tr>
              <a:tr h="175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2 урок (9.30 – 10.10)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Урок в классе по расписанию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Классный руководитель, тьютор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3238909509"/>
                  </a:ext>
                </a:extLst>
              </a:tr>
              <a:tr h="287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3 урок (10.10 – 11.10)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Сенсорное развитие 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Аникина Нина Викторовна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2401606253"/>
                  </a:ext>
                </a:extLst>
              </a:tr>
              <a:tr h="402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Уход домой.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Аникина Н.В.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140838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53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8A467-3592-4E65-A36E-C4B235FD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1" y="609600"/>
            <a:ext cx="11706447" cy="134679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Constantia" panose="02030602050306030303" pitchFamily="18" charset="0"/>
              </a:rPr>
              <a:t>По итогам первичной диагностики: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EE4AF-672E-429B-9DDD-03444951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2062716"/>
            <a:ext cx="11121656" cy="40332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Из 11 первоклассников: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9 учащихся – обучаются по АООП (1 вариант), из них 4 – дети с РАС (8.3 и 8.4)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1 учащийся – обучается по АООП (2 вариант) с выраженными РАС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2"/>
                </a:solidFill>
                <a:latin typeface="Constantia" panose="02030602050306030303" pitchFamily="18" charset="0"/>
              </a:rPr>
              <a:t>1 учащийся – обучается по АООП (8.4) без таковых</a:t>
            </a:r>
          </a:p>
        </p:txBody>
      </p:sp>
    </p:spTree>
    <p:extLst>
      <p:ext uri="{BB962C8B-B14F-4D97-AF65-F5344CB8AC3E}">
        <p14:creationId xmlns:p14="http://schemas.microsoft.com/office/powerpoint/2010/main" val="1300822035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1096</Words>
  <Application>Microsoft Office PowerPoint</Application>
  <PresentationFormat>Широкоэкранный</PresentationFormat>
  <Paragraphs>158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Corbel</vt:lpstr>
      <vt:lpstr>Tahoma</vt:lpstr>
      <vt:lpstr>Times New Roman</vt:lpstr>
      <vt:lpstr>Wingdings</vt:lpstr>
      <vt:lpstr>Основа</vt:lpstr>
      <vt:lpstr>Построение индивидуального образовательного маршрута обучающихся с расстройствами аутистического спектра  по АООп образования детей с интеллектуальными нарушениями </vt:lpstr>
      <vt:lpstr>ГБОУ СО «Екатеринбургская школа №3» (ул. Красина, 37а)</vt:lpstr>
      <vt:lpstr>Письмо Минобрнауки России от 11.03.2016 N ВК-452/07 «О введении ФГОС ОВЗ»   «Методические рекомендации по вопросам внедрения федерального государственного образовательного стандарта образования обучающихся с умственной отсталостью (интеллектуальными нарушениями)»</vt:lpstr>
      <vt:lpstr>Презентация PowerPoint</vt:lpstr>
      <vt:lpstr>Первичное психолого-педагогическое обследование (ПППО)</vt:lpstr>
      <vt:lpstr>Презентация PowerPoint</vt:lpstr>
      <vt:lpstr>Анкетирование родителей будущих первоклассников</vt:lpstr>
      <vt:lpstr>Индивидуальное расписание обучающегося с РАС</vt:lpstr>
      <vt:lpstr>По итогам первичной диагностики:</vt:lpstr>
      <vt:lpstr>Углублённое психолого-педагогическое обследование (УППО)</vt:lpstr>
      <vt:lpstr>В проведении психолого-педагогического обследования принимают участие:</vt:lpstr>
      <vt:lpstr>Презентация PowerPoint</vt:lpstr>
      <vt:lpstr>Занятия в сенсорной комнате</vt:lpstr>
      <vt:lpstr>Визуальное расписание для класса</vt:lpstr>
      <vt:lpstr>Индивидуальное визуальное расписание</vt:lpstr>
      <vt:lpstr>Структурирование учебного пространства</vt:lpstr>
      <vt:lpstr>Сенсорная интеграция</vt:lpstr>
      <vt:lpstr>Сенсорная интеграция в содержании коррекционно-развивающих занятий педагога-психолога</vt:lpstr>
      <vt:lpstr>Сенсорная интеграция в содержании коррекционно-развивающих занятий учителя-логопеда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2022-02-14T09:22:52Z</dcterms:created>
  <dcterms:modified xsi:type="dcterms:W3CDTF">2022-02-15T09:08:53Z</dcterms:modified>
</cp:coreProperties>
</file>