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953AF7-70C4-EFB7-2AE0-0EE0046628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D061498-4A0A-C1FC-6B03-7DEA6D9CD7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D3D4359-B709-568C-8690-8A62A8038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3E1DF-4510-4294-AC65-1B38AC54B2F7}" type="datetimeFigureOut">
              <a:rPr lang="ru-RU" smtClean="0"/>
              <a:t>22.10.2025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AB9830D-66CB-C60A-2A85-9572A3545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D088B5-3494-116F-6E84-99109C83F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11A83-21C0-41A1-9F57-B1A64DE615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646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A0A9D8-447F-A456-4383-3D38ED0EF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EB6089F-AB2A-6DFE-79E6-7F952DC0FA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2FEAFE-FCDF-A3B9-52FF-E9F30A88E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3E1DF-4510-4294-AC65-1B38AC54B2F7}" type="datetimeFigureOut">
              <a:rPr lang="ru-RU" smtClean="0"/>
              <a:t>22.10.2025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B12B4D1-6D82-47F9-B1B9-DCF2805514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75B4948-9E6B-8881-8B10-666BE0C88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11A83-21C0-41A1-9F57-B1A64DE615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9056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DDFD0D6-F47B-3CA0-0EAB-FF5C793FB4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CC7F326-0C0C-3CCE-319D-C535DB9495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81C7549-6EA2-F52D-2712-C6E7909DF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3E1DF-4510-4294-AC65-1B38AC54B2F7}" type="datetimeFigureOut">
              <a:rPr lang="ru-RU" smtClean="0"/>
              <a:t>22.10.2025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F568F2C-6BD0-A612-F0BA-45DD88AFF7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CE3038A-B55F-AC52-0152-145D523BB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11A83-21C0-41A1-9F57-B1A64DE615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1898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78BFEE-6DA8-529F-4777-71CBD1DD6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23868C9-9CBB-B106-C358-E794CF1A9B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403F0CA-7FCD-C4F4-83A6-B78969750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3E1DF-4510-4294-AC65-1B38AC54B2F7}" type="datetimeFigureOut">
              <a:rPr lang="ru-RU" smtClean="0"/>
              <a:t>22.10.2025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F9F2530-B0A4-C97F-3203-FCBEBD9DD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0CD0FE-BDDA-A35E-F7C0-07A9C122D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11A83-21C0-41A1-9F57-B1A64DE615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8054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B6AEC4-3099-7F7A-A1C6-8C02B71FD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5BB6914-E3C4-DBE1-A6AE-BAC573C5A4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38BAE51-5D59-065C-11D8-FE0A4B528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3E1DF-4510-4294-AC65-1B38AC54B2F7}" type="datetimeFigureOut">
              <a:rPr lang="ru-RU" smtClean="0"/>
              <a:t>22.10.2025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DA71020-ABB3-E00B-0DD0-B0771C1C4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98E7C8-9E4F-ACB8-4597-08781497F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11A83-21C0-41A1-9F57-B1A64DE615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6576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D7E258-5DA9-B8F4-FAAC-D0B7A66EE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1AD891B-B080-3F9F-B65A-CACA0D325B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B31498F-1A71-5E0A-4B84-371582CF27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9084018-C2C8-38D4-53F9-28F28C74A5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3E1DF-4510-4294-AC65-1B38AC54B2F7}" type="datetimeFigureOut">
              <a:rPr lang="ru-RU" smtClean="0"/>
              <a:t>22.10.2025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43DF53A-5240-5AAC-E076-D0F94AB26A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31CEA06-1BEE-2747-FAA2-F4B87C16B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11A83-21C0-41A1-9F57-B1A64DE615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4582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AC4354-1840-D3B4-1363-3640A5849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3F57799-051B-A746-EF2C-CDAE280309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22AD36C-7DE5-107E-C85E-5F8D7A50D9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AA3EEBA-019E-A70B-996F-908F57471E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D509D15-A595-0D0B-C689-94C60A5931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C554FAE-9063-FAD5-DD1C-5AA5029C5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3E1DF-4510-4294-AC65-1B38AC54B2F7}" type="datetimeFigureOut">
              <a:rPr lang="ru-RU" smtClean="0"/>
              <a:t>22.10.2025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19537E0-7E57-4CD9-C2E8-E77BAA1D3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6EFB401-4E7E-0A79-43BC-9DF50EF64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11A83-21C0-41A1-9F57-B1A64DE615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28587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844948-C29C-C897-4C80-B80241E02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75DE1A1-9F8A-99A2-B8A8-97226AB68B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3E1DF-4510-4294-AC65-1B38AC54B2F7}" type="datetimeFigureOut">
              <a:rPr lang="ru-RU" smtClean="0"/>
              <a:t>22.10.2025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CA90AA9-71ED-7CC8-2D18-712DC76EF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6697E4E-95B9-A7DA-B8F9-913C9A2CB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11A83-21C0-41A1-9F57-B1A64DE615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577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D7DB15E-2527-B788-830C-44743C7F6F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3E1DF-4510-4294-AC65-1B38AC54B2F7}" type="datetimeFigureOut">
              <a:rPr lang="ru-RU" smtClean="0"/>
              <a:t>22.10.2025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06BB969-D55B-1EAF-DA19-F0A68E4F90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92A147F-E29A-A890-3993-FBD463AE3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11A83-21C0-41A1-9F57-B1A64DE615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09267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E0E954-25AA-B73D-F844-F8EDDCA3D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8602A41-3DF8-5685-A687-D5A3B11A83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E4AF3D1-9ACF-6BEA-F5DC-7B16999843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C09B5FD-32F1-DC17-3121-9C3054D821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3E1DF-4510-4294-AC65-1B38AC54B2F7}" type="datetimeFigureOut">
              <a:rPr lang="ru-RU" smtClean="0"/>
              <a:t>22.10.2025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434A1AB-43C2-32D3-EFE9-C46ED261C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A1A4ADC-2BE0-F35B-01F6-477F8C4045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11A83-21C0-41A1-9F57-B1A64DE615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3615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C715E9-6BF2-298F-A9D6-F4B868D82A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864917C-FC64-C01C-0F39-6ACC4E7646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D1D6A8F-377F-FFE0-833F-4AB5F89671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79A5384-4D2C-9310-F00C-61F15391BC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3E1DF-4510-4294-AC65-1B38AC54B2F7}" type="datetimeFigureOut">
              <a:rPr lang="ru-RU" smtClean="0"/>
              <a:t>22.10.2025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BEC5728-5348-F9AF-71AA-7BF10F2B6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F09802D-EBE5-F9F4-E698-953FD6F519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11A83-21C0-41A1-9F57-B1A64DE615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7664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1C4FF6-D7AA-ED5F-45C7-5D2DD15FC1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E45C88A-1CCC-31BC-7104-19BD6C2AE8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774B53C-D550-D05D-D638-DF59711CE0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83E1DF-4510-4294-AC65-1B38AC54B2F7}" type="datetimeFigureOut">
              <a:rPr lang="ru-RU" smtClean="0"/>
              <a:t>22.10.2025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6B33CB8-E015-39FB-2108-58B0260860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7744908-F605-972F-4870-A882D6DCE7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311A83-21C0-41A1-9F57-B1A64DE615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2604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2BDA09-2FF8-C598-D622-E223E25C15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17572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sz="4400" dirty="0"/>
              <a:t>Основы математики и адаптация контрольно-измерительных материалов</a:t>
            </a:r>
            <a:br>
              <a:rPr lang="ru-RU" sz="4400" dirty="0"/>
            </a:br>
            <a:r>
              <a:rPr lang="ru-RU" sz="4400" dirty="0"/>
              <a:t>для обучающихся с расстройствами аутистического спектра 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75681DF-0363-F336-C60F-CB1BE1C56B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77391"/>
            <a:ext cx="9144000" cy="1655762"/>
          </a:xfrm>
        </p:spPr>
        <p:txBody>
          <a:bodyPr/>
          <a:lstStyle/>
          <a:p>
            <a:r>
              <a:rPr lang="ru-RU" dirty="0"/>
              <a:t>Котлова Елена Владимировна,</a:t>
            </a:r>
          </a:p>
          <a:p>
            <a:r>
              <a:rPr lang="ru-RU" dirty="0"/>
              <a:t>методист Регионального ресурсного центра по развитию системы сопровождения детей с РАС на территории Свердловской области,  ГБОУ «Речевой центр», г. Екатеринбург</a:t>
            </a:r>
          </a:p>
        </p:txBody>
      </p:sp>
    </p:spTree>
    <p:extLst>
      <p:ext uri="{BB962C8B-B14F-4D97-AF65-F5344CB8AC3E}">
        <p14:creationId xmlns:p14="http://schemas.microsoft.com/office/powerpoint/2010/main" val="39041875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4438A0-FEA8-7FCC-E94D-CA4BEB2A57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Ключевые особенности АООП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A6D8613-3A68-D8B8-3B40-4C93BA3290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…обучающийся с РАС получает образование, сопоставимое по конечным достижениям с образованием сверстников, не имеющих ограничений по возможностям здоровья, в пролонгированные сроки.</a:t>
            </a:r>
          </a:p>
          <a:p>
            <a:r>
              <a:rPr lang="ru-RU" dirty="0"/>
              <a:t>Адаптация включает в </a:t>
            </a:r>
            <a:r>
              <a:rPr lang="ru-RU" b="1" dirty="0"/>
              <a:t>себя упрощение инструкций и содержания заданий, визуализацию, сокращение объема задач и индивидуализацию стимульных материалов </a:t>
            </a:r>
            <a:r>
              <a:rPr lang="ru-RU" dirty="0"/>
              <a:t>для обучающихся с особыми образовательными потребностями</a:t>
            </a:r>
          </a:p>
        </p:txBody>
      </p:sp>
    </p:spTree>
    <p:extLst>
      <p:ext uri="{BB962C8B-B14F-4D97-AF65-F5344CB8AC3E}">
        <p14:creationId xmlns:p14="http://schemas.microsoft.com/office/powerpoint/2010/main" val="2202434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806282-EF02-5B82-122B-5B9D589E3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78833"/>
            <a:ext cx="10515600" cy="1325563"/>
          </a:xfrm>
        </p:spPr>
        <p:txBody>
          <a:bodyPr>
            <a:noAutofit/>
          </a:bodyPr>
          <a:lstStyle/>
          <a:p>
            <a:r>
              <a:rPr lang="ru-RU" sz="4000" b="1" dirty="0"/>
              <a:t>У детей с ОВЗ (в том числе с РАС) наблюдаются следующие дефициты, создающие сложности в освоении академических навыков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155C920-08FB-6333-0D6F-807DAE879E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66489"/>
            <a:ext cx="10515600" cy="3310473"/>
          </a:xfrm>
        </p:spPr>
        <p:txBody>
          <a:bodyPr>
            <a:normAutofit/>
          </a:bodyPr>
          <a:lstStyle/>
          <a:p>
            <a:r>
              <a:rPr lang="ru-RU" sz="4400" dirty="0"/>
              <a:t>Рабочая память</a:t>
            </a:r>
          </a:p>
          <a:p>
            <a:r>
              <a:rPr lang="ru-RU" sz="4400" dirty="0"/>
              <a:t>Социальная ингибиция</a:t>
            </a:r>
          </a:p>
          <a:p>
            <a:r>
              <a:rPr lang="ru-RU" sz="4400" dirty="0"/>
              <a:t>Когнитивная гибкость (ригидность мышления)</a:t>
            </a:r>
          </a:p>
        </p:txBody>
      </p:sp>
    </p:spTree>
    <p:extLst>
      <p:ext uri="{BB962C8B-B14F-4D97-AF65-F5344CB8AC3E}">
        <p14:creationId xmlns:p14="http://schemas.microsoft.com/office/powerpoint/2010/main" val="2268479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36AD0-6196-23EE-4F08-E56922A4FA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CF77CB-18EE-1AD9-6E81-6FD8846E95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78833"/>
            <a:ext cx="10515600" cy="1325563"/>
          </a:xfrm>
        </p:spPr>
        <p:txBody>
          <a:bodyPr>
            <a:noAutofit/>
          </a:bodyPr>
          <a:lstStyle/>
          <a:p>
            <a:r>
              <a:rPr lang="ru-RU" sz="4000" b="1" dirty="0"/>
              <a:t>Дефициты в процессе сенсорной интеграции также создают трудности во включении в образовательный процесс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D1257BC-DC75-CB68-4ECE-CE5766CC8F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66489"/>
            <a:ext cx="7781818" cy="3310473"/>
          </a:xfrm>
        </p:spPr>
        <p:txBody>
          <a:bodyPr>
            <a:normAutofit fontScale="92500" lnSpcReduction="10000"/>
          </a:bodyPr>
          <a:lstStyle/>
          <a:p>
            <a:r>
              <a:rPr lang="ru-RU" sz="4000" dirty="0"/>
              <a:t> Нарушения в восприятии (зрительное, слуховое)</a:t>
            </a:r>
          </a:p>
          <a:p>
            <a:r>
              <a:rPr lang="ru-RU" sz="4000" dirty="0"/>
              <a:t> Задержка обработки сенсорной информации</a:t>
            </a:r>
          </a:p>
          <a:p>
            <a:r>
              <a:rPr lang="ru-RU" sz="4000" dirty="0"/>
              <a:t> Трудности в восприятии вызывают тревожность</a:t>
            </a:r>
          </a:p>
        </p:txBody>
      </p:sp>
    </p:spTree>
    <p:extLst>
      <p:ext uri="{BB962C8B-B14F-4D97-AF65-F5344CB8AC3E}">
        <p14:creationId xmlns:p14="http://schemas.microsoft.com/office/powerpoint/2010/main" val="12000905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162B8A-2FB0-5569-4B5A-D642E88BD6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Основные </a:t>
            </a:r>
            <a:r>
              <a:rPr lang="ru-RU" dirty="0" err="1"/>
              <a:t>общепредметные</a:t>
            </a:r>
            <a:r>
              <a:rPr lang="ru-RU" dirty="0"/>
              <a:t> принципы проведения занятий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33C9152-D63C-2C17-D960-43145D6E49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88653"/>
            <a:ext cx="7103724" cy="3488309"/>
          </a:xfrm>
        </p:spPr>
        <p:txBody>
          <a:bodyPr/>
          <a:lstStyle/>
          <a:p>
            <a:r>
              <a:rPr lang="ru-RU" dirty="0"/>
              <a:t>Одинаковая лексика и пиктограммы для учебных действий</a:t>
            </a:r>
          </a:p>
          <a:p>
            <a:r>
              <a:rPr lang="ru-RU" dirty="0"/>
              <a:t>Визуальная опора для обозначения количества заданий</a:t>
            </a:r>
          </a:p>
          <a:p>
            <a:r>
              <a:rPr lang="ru-RU" dirty="0"/>
              <a:t>Помогайка с подсказками, которой ребенок может воспользоваться самостоятельно!</a:t>
            </a:r>
          </a:p>
        </p:txBody>
      </p:sp>
      <p:pic>
        <p:nvPicPr>
          <p:cNvPr id="5" name="Рисунок 4" descr="Карандаш">
            <a:extLst>
              <a:ext uri="{FF2B5EF4-FFF2-40B4-BE49-F238E27FC236}">
                <a16:creationId xmlns:a16="http://schemas.microsoft.com/office/drawing/2014/main" id="{6E0D4B0F-337B-3AB3-AE91-87D251DB50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13948" y="2496620"/>
            <a:ext cx="736564" cy="736564"/>
          </a:xfrm>
          <a:prstGeom prst="rect">
            <a:avLst/>
          </a:prstGeom>
        </p:spPr>
      </p:pic>
      <p:pic>
        <p:nvPicPr>
          <p:cNvPr id="7" name="Рисунок 6" descr="Открытая книга">
            <a:extLst>
              <a:ext uri="{FF2B5EF4-FFF2-40B4-BE49-F238E27FC236}">
                <a16:creationId xmlns:a16="http://schemas.microsoft.com/office/drawing/2014/main" id="{2F526C4C-930C-D978-6E47-7DADE5F85A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3124" y="240770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6980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4DB9C2-3FBD-886F-51C4-2EBE57A97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85581"/>
          </a:xfrm>
        </p:spPr>
        <p:txBody>
          <a:bodyPr>
            <a:normAutofit/>
          </a:bodyPr>
          <a:lstStyle/>
          <a:p>
            <a:r>
              <a:rPr lang="ru-RU" sz="3200" b="1" dirty="0"/>
              <a:t>Ключевые </a:t>
            </a:r>
            <a:r>
              <a:rPr lang="ru-RU" sz="3200" b="1" dirty="0" err="1"/>
              <a:t>предматематические</a:t>
            </a:r>
            <a:r>
              <a:rPr lang="ru-RU" sz="3200" b="1" dirty="0"/>
              <a:t> мыслительные операции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ED09877-D08C-30BA-07EF-E62600748E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50705"/>
            <a:ext cx="10515600" cy="5342169"/>
          </a:xfrm>
        </p:spPr>
        <p:txBody>
          <a:bodyPr>
            <a:normAutofit lnSpcReduction="10000"/>
          </a:bodyPr>
          <a:lstStyle/>
          <a:p>
            <a:r>
              <a:rPr lang="ru-RU" sz="2400" b="1" dirty="0"/>
              <a:t>Классификация</a:t>
            </a:r>
            <a:r>
              <a:rPr lang="ru-RU" sz="2400" dirty="0"/>
              <a:t> (объединение по признаку)</a:t>
            </a:r>
            <a:br>
              <a:rPr lang="ru-RU" sz="2400" dirty="0"/>
            </a:br>
            <a:r>
              <a:rPr lang="ru-RU" sz="2400" dirty="0"/>
              <a:t>— базово складывается в период </a:t>
            </a:r>
            <a:r>
              <a:rPr lang="ru-RU" sz="2400" b="1" dirty="0"/>
              <a:t>конкретных операций.</a:t>
            </a:r>
          </a:p>
          <a:p>
            <a:r>
              <a:rPr lang="ru-RU" sz="2400" b="1" dirty="0" err="1"/>
              <a:t>Сериация</a:t>
            </a:r>
            <a:r>
              <a:rPr lang="ru-RU" sz="2400" dirty="0"/>
              <a:t> (упорядочивание по величине/длине и т.д.)</a:t>
            </a:r>
            <a:br>
              <a:rPr lang="ru-RU" sz="2400" dirty="0"/>
            </a:br>
            <a:r>
              <a:rPr lang="ru-RU" sz="2400" dirty="0"/>
              <a:t>— оформляется в </a:t>
            </a:r>
            <a:r>
              <a:rPr lang="ru-RU" sz="2400" b="1" dirty="0"/>
              <a:t>конкретных операциях</a:t>
            </a:r>
            <a:r>
              <a:rPr lang="ru-RU" sz="2400" dirty="0"/>
              <a:t> (≈7–11 лет), предпосылки видны раньше (старший дошкольный возраст). </a:t>
            </a:r>
          </a:p>
          <a:p>
            <a:r>
              <a:rPr lang="ru-RU" sz="2400" b="1" dirty="0"/>
              <a:t>Соответствие «один-к-одному»</a:t>
            </a:r>
            <a:br>
              <a:rPr lang="ru-RU" sz="2400" dirty="0"/>
            </a:br>
            <a:r>
              <a:rPr lang="ru-RU" sz="2400" dirty="0"/>
              <a:t>— активно осваивается в дошкольном возрасте: от наглядной раскладки пар (≈3–5 лет)</a:t>
            </a:r>
          </a:p>
          <a:p>
            <a:r>
              <a:rPr lang="ru-RU" sz="2400" b="1" dirty="0"/>
              <a:t>Сохранение</a:t>
            </a:r>
            <a:r>
              <a:rPr lang="ru-RU" sz="2400" dirty="0"/>
              <a:t> (понимание, что количество не меняется при перестановках/переливаниях)</a:t>
            </a:r>
          </a:p>
          <a:p>
            <a:r>
              <a:rPr lang="ru-RU" sz="2400" b="1" dirty="0"/>
              <a:t>Пространственно-временные отношения и последовательности</a:t>
            </a:r>
            <a:br>
              <a:rPr lang="ru-RU" sz="2400" dirty="0"/>
            </a:br>
            <a:r>
              <a:rPr lang="ru-RU" sz="2400" dirty="0"/>
              <a:t>— интенсивный рост в дошкольном и младшем школьном возрасте; это «мост» к чтению математической записи слева-направо, работе со столбиками/шкалами.</a:t>
            </a:r>
          </a:p>
          <a:p>
            <a:r>
              <a:rPr lang="ru-RU" sz="2400" dirty="0"/>
              <a:t>Распознавание и продолжение </a:t>
            </a:r>
            <a:r>
              <a:rPr lang="ru-RU" sz="2400" b="1" dirty="0"/>
              <a:t>паттернов</a:t>
            </a:r>
            <a:r>
              <a:rPr lang="ru-RU" sz="2400" dirty="0"/>
              <a:t> (повторяющихся/растущих)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713302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311</Words>
  <Application>Microsoft Office PowerPoint</Application>
  <PresentationFormat>Широкоэкранный</PresentationFormat>
  <Paragraphs>25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Тема Office</vt:lpstr>
      <vt:lpstr>Основы математики и адаптация контрольно-измерительных материалов для обучающихся с расстройствами аутистического спектра </vt:lpstr>
      <vt:lpstr>Ключевые особенности АООП</vt:lpstr>
      <vt:lpstr>У детей с ОВЗ (в том числе с РАС) наблюдаются следующие дефициты, создающие сложности в освоении академических навыков</vt:lpstr>
      <vt:lpstr>Дефициты в процессе сенсорной интеграции также создают трудности во включении в образовательный процесс</vt:lpstr>
      <vt:lpstr>Основные общепредметные принципы проведения занятий</vt:lpstr>
      <vt:lpstr>Ключевые предматематические мыслительные операции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Fastkillah Admiral</dc:creator>
  <cp:lastModifiedBy>Fastkillah Admiral</cp:lastModifiedBy>
  <cp:revision>1</cp:revision>
  <dcterms:created xsi:type="dcterms:W3CDTF">2025-10-22T06:56:59Z</dcterms:created>
  <dcterms:modified xsi:type="dcterms:W3CDTF">2025-10-22T07:47:55Z</dcterms:modified>
</cp:coreProperties>
</file>