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6" r:id="rId1"/>
  </p:sldMasterIdLst>
  <p:sldIdLst>
    <p:sldId id="279" r:id="rId2"/>
    <p:sldId id="308" r:id="rId3"/>
    <p:sldId id="280" r:id="rId4"/>
    <p:sldId id="318" r:id="rId5"/>
    <p:sldId id="281" r:id="rId6"/>
    <p:sldId id="309" r:id="rId7"/>
    <p:sldId id="286" r:id="rId8"/>
    <p:sldId id="310" r:id="rId9"/>
    <p:sldId id="299" r:id="rId10"/>
    <p:sldId id="311" r:id="rId11"/>
    <p:sldId id="312" r:id="rId12"/>
    <p:sldId id="314" r:id="rId13"/>
    <p:sldId id="315" r:id="rId14"/>
    <p:sldId id="319" r:id="rId15"/>
    <p:sldId id="316" r:id="rId16"/>
    <p:sldId id="317" r:id="rId17"/>
    <p:sldId id="306" r:id="rId18"/>
    <p:sldId id="307" r:id="rId19"/>
    <p:sldId id="320" r:id="rId20"/>
    <p:sldId id="305" r:id="rId21"/>
    <p:sldId id="313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41" autoAdjust="0"/>
    <p:restoredTop sz="94660"/>
  </p:normalViewPr>
  <p:slideViewPr>
    <p:cSldViewPr>
      <p:cViewPr>
        <p:scale>
          <a:sx n="118" d="100"/>
          <a:sy n="118" d="100"/>
        </p:scale>
        <p:origin x="-143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4234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31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672161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4567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96849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9267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6570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2169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64984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8878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3276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407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748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5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959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71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1309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  <p:sldLayoutId id="2147483938" r:id="rId12"/>
    <p:sldLayoutId id="2147483939" r:id="rId13"/>
    <p:sldLayoutId id="2147483940" r:id="rId14"/>
    <p:sldLayoutId id="2147483941" r:id="rId15"/>
    <p:sldLayoutId id="2147483942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10" Type="http://schemas.openxmlformats.org/officeDocument/2006/relationships/image" Target="../media/image25.jpeg"/><Relationship Id="rId4" Type="http://schemas.openxmlformats.org/officeDocument/2006/relationships/image" Target="../media/image19.png"/><Relationship Id="rId9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cloud.mail.ru/public/767N/LemyjL6kE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55576" y="836712"/>
            <a:ext cx="7488832" cy="2952328"/>
          </a:xfrm>
        </p:spPr>
        <p:txBody>
          <a:bodyPr>
            <a:noAutofit/>
          </a:bodyPr>
          <a:lstStyle/>
          <a:p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sz="1600" dirty="0"/>
              <a:t/>
            </a:r>
            <a:br>
              <a:rPr lang="ru-RU" sz="1600" dirty="0"/>
            </a:br>
            <a:r>
              <a:rPr lang="ru-RU" b="1" dirty="0"/>
              <a:t/>
            </a:r>
            <a:br>
              <a:rPr lang="ru-RU" b="1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3" y="5059997"/>
            <a:ext cx="3120390" cy="1653948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23528" y="980728"/>
            <a:ext cx="70567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/>
              <a:t>Федеральный этап XII Всероссийского конкурса</a:t>
            </a:r>
            <a:br>
              <a:rPr lang="ru-RU" sz="2400" dirty="0"/>
            </a:br>
            <a:r>
              <a:rPr lang="ru-RU" sz="2400" dirty="0"/>
              <a:t>«Лучшая инклюзивная школа России - 2025»</a:t>
            </a:r>
            <a:br>
              <a:rPr lang="ru-RU" sz="2400" dirty="0"/>
            </a:br>
            <a:r>
              <a:rPr lang="ru-RU" sz="2400" dirty="0"/>
              <a:t>в номинации «Лучшая инклюзивная школа»</a:t>
            </a:r>
          </a:p>
          <a:p>
            <a:pPr algn="ctr"/>
            <a:r>
              <a:rPr lang="ru-RU" sz="2400" b="1" dirty="0"/>
              <a:t>Березовское муниципальное автономное общеобразовательное учреждение «Средняя общеобразовательная школа №1 имени Героя Советского Союза Неустроева С.А.»</a:t>
            </a:r>
          </a:p>
          <a:p>
            <a:pPr algn="ctr"/>
            <a:r>
              <a:rPr lang="ru-RU" sz="2400" dirty="0"/>
              <a:t> 623700, Свердловская область, город Березовский, улица Ленина, строение 24</a:t>
            </a:r>
            <a:br>
              <a:rPr lang="ru-RU" sz="2400" dirty="0"/>
            </a:br>
            <a:r>
              <a:rPr lang="ru-RU" sz="2400" dirty="0"/>
              <a:t>директор Кутявина  Тамара  Юрьевна</a:t>
            </a:r>
            <a:br>
              <a:rPr lang="ru-RU" sz="2400" dirty="0"/>
            </a:br>
            <a:r>
              <a:rPr lang="ru-RU" sz="2400" dirty="0"/>
              <a:t>8(34369)46396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E846C22-015F-4D97-BC43-9A68B760E0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5135712"/>
            <a:ext cx="2904368" cy="1320167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AB7E16B-FEB5-4D9A-85B1-402B5EDB2E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44055"/>
            <a:ext cx="6624736" cy="894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0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3F5B90-B641-4CA1-A9A8-6FB7C7948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dirty="0">
                <a:effectLst/>
                <a:latin typeface="Trebuchet MS" panose="020B0603020202020204" pitchFamily="34" charset="0"/>
                <a:ea typeface="Courier New" panose="02070309020205020404" pitchFamily="49" charset="0"/>
              </a:rPr>
              <a:t>Доступность  образовательной среды для инклюзивного образования</a:t>
            </a:r>
            <a:endParaRPr lang="ru-RU" sz="3200" dirty="0">
              <a:latin typeface="Trebuchet MS" panose="020B0603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4B85686-DCA7-4D65-A115-803503E4C9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9" y="2132856"/>
            <a:ext cx="3890394" cy="390850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ourier New" panose="02070309020205020404" pitchFamily="49" charset="0"/>
              </a:rPr>
              <a:t>	</a:t>
            </a:r>
            <a:r>
              <a:rPr lang="ru-RU" sz="1800" dirty="0">
                <a:solidFill>
                  <a:srgbClr val="000000"/>
                </a:solidFill>
                <a:effectLst/>
                <a:latin typeface="Trebuchet MS" panose="020B0603020202020204" pitchFamily="34" charset="0"/>
                <a:ea typeface="Courier New" panose="02070309020205020404" pitchFamily="49" charset="0"/>
              </a:rPr>
              <a:t>С 2021 года благодаря участию в программе «Доступная среда» в БМАОУ СОШ №1 созданы условия для всех категорий обучающихся:</a:t>
            </a:r>
          </a:p>
          <a:p>
            <a:pPr algn="just"/>
            <a:r>
              <a:rPr lang="ru-RU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Физическая доступность зданий и помещений. </a:t>
            </a:r>
            <a:endParaRPr lang="ru-RU" i="0" dirty="0">
              <a:solidFill>
                <a:srgbClr val="00000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Доступность информационных материалов. </a:t>
            </a:r>
            <a:endParaRPr lang="ru-RU" dirty="0">
              <a:solidFill>
                <a:srgbClr val="000000"/>
              </a:solidFill>
              <a:effectLst/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Адаптация учебного процесса</a:t>
            </a:r>
            <a:endParaRPr lang="ru-RU" i="0" dirty="0">
              <a:solidFill>
                <a:srgbClr val="000000"/>
              </a:solidFill>
              <a:latin typeface="Trebuchet MS" panose="020B0603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i="0" dirty="0">
                <a:solidFill>
                  <a:srgbClr val="333333"/>
                </a:solidFill>
                <a:effectLst/>
                <a:latin typeface="Trebuchet MS" panose="020B0603020202020204" pitchFamily="34" charset="0"/>
                <a:cs typeface="Times New Roman" panose="02020603050405020304" pitchFamily="18" charset="0"/>
              </a:rPr>
              <a:t>Поддержка и помощь. </a:t>
            </a:r>
            <a:endParaRPr lang="ru-RU" sz="1800" dirty="0">
              <a:solidFill>
                <a:srgbClr val="000000"/>
              </a:solidFill>
              <a:effectLst/>
              <a:latin typeface="Trebuchet MS" panose="020B0603020202020204" pitchFamily="34" charset="0"/>
              <a:ea typeface="Courier New" panose="02070309020205020404" pitchFamily="49" charset="0"/>
              <a:cs typeface="Times New Roman" panose="02020603050405020304" pitchFamily="18" charset="0"/>
            </a:endParaRPr>
          </a:p>
          <a:p>
            <a:pPr algn="just"/>
            <a:endParaRPr lang="ru-RU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Courier New" panose="02070309020205020404" pitchFamily="49" charset="0"/>
            </a:endParaRPr>
          </a:p>
          <a:p>
            <a:pPr marL="0" indent="0" algn="just">
              <a:buNone/>
            </a:pPr>
            <a:endParaRPr lang="ru-RU" sz="1800" dirty="0">
              <a:solidFill>
                <a:srgbClr val="000000"/>
              </a:solidFill>
              <a:effectLst/>
              <a:latin typeface="Courier New" panose="02070309020205020404" pitchFamily="49" charset="0"/>
              <a:ea typeface="Courier New" panose="02070309020205020404" pitchFamily="49" charset="0"/>
            </a:endParaRPr>
          </a:p>
          <a:p>
            <a:endParaRPr lang="ru-RU" dirty="0"/>
          </a:p>
        </p:txBody>
      </p:sp>
      <p:pic>
        <p:nvPicPr>
          <p:cNvPr id="5128" name="Picture 8" descr="Picture background">
            <a:extLst>
              <a:ext uri="{FF2B5EF4-FFF2-40B4-BE49-F238E27FC236}">
                <a16:creationId xmlns:a16="http://schemas.microsoft.com/office/drawing/2014/main" xmlns="" id="{741988E1-D822-47E2-A4B5-C6C2674C830A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2931366"/>
            <a:ext cx="3090863" cy="995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70AEB0-A28D-4D4C-98FA-4BD0FF65C7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128" y="5229200"/>
            <a:ext cx="2904368" cy="1320167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C667229-B80B-418B-8C09-D153C10D1A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979359"/>
            <a:ext cx="985553" cy="132016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432DF2C-931A-41DA-92A9-99A9F3F8A9C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307" y="3984979"/>
            <a:ext cx="1008112" cy="134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1886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EB416243-76D8-4715-A6A6-9422FF05B0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Кадровые условия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xmlns="" id="{801A1FC3-9D8E-47DE-9590-45BE0AAF6D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8" y="1124744"/>
            <a:ext cx="6842721" cy="491661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3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41 специалист: администрация, учителя-предметники, советник директора по воспитанию и взаимодействию с детскими общественными объединениями, педагог-организатор, социальный педагог, преподаватель-организатор ОБЗР, педагог-библиотекарь, ш</a:t>
            </a:r>
            <a:r>
              <a:rPr lang="ru-RU" sz="2300" dirty="0">
                <a:solidFill>
                  <a:schemeClr val="tx1"/>
                </a:solidFill>
                <a:latin typeface="Trebuchet MS" panose="020B0603020202020204" pitchFamily="34" charset="0"/>
              </a:rPr>
              <a:t>тат службы психолого-педагогического сопровождения: 2 педагога-психолога, 7 учителей-логопедов, 4 учителя-дефектолога, социальный педагог, 2 тьютора.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75% (31 человек) - высшее образование педагогической направленности; 25% (10 человек) имеют среднее профессиональное образование.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effectLst/>
                <a:latin typeface="Trebuchet MS" panose="020B0603020202020204" pitchFamily="34" charset="0"/>
                <a:ea typeface="Courier New" panose="02070309020205020404" pitchFamily="49" charset="0"/>
                <a:cs typeface="Courier New" panose="02070309020205020404" pitchFamily="49" charset="0"/>
              </a:rPr>
              <a:t>8 человек (20%) - высшая квалификационная категория, 15 человек (70%) – первая квалификационная категория, а 4 человека (10%) соответствуют занимаемой должности. 3 педагога (13%) – это молодые специалисты со стажем работы менее двух лет, которые активно осваивают профессию.</a:t>
            </a:r>
          </a:p>
          <a:p>
            <a:pPr algn="just"/>
            <a:r>
              <a:rPr lang="ru-RU" sz="2300" dirty="0">
                <a:solidFill>
                  <a:schemeClr val="tx1"/>
                </a:solidFill>
                <a:latin typeface="Trebuchet MS" panose="020B0603020202020204" pitchFamily="34" charset="0"/>
                <a:ea typeface="Calibri" panose="020F0502020204030204" pitchFamily="34" charset="0"/>
                <a:cs typeface="Courier New" panose="02070309020205020404" pitchFamily="49" charset="0"/>
              </a:rPr>
              <a:t>Повышение квалификации по инклюзии – 100%</a:t>
            </a:r>
            <a:endParaRPr lang="ru-RU" sz="2300" dirty="0">
              <a:solidFill>
                <a:schemeClr val="tx1"/>
              </a:solidFill>
              <a:effectLst/>
              <a:latin typeface="Trebuchet MS" panose="020B0603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C64F600-C287-4787-8CF1-2ABB05636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34" y="5381279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8971871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E30E55-BD19-44CC-9E2B-1E5EF968E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Autofit/>
          </a:bodyPr>
          <a:lstStyle/>
          <a:p>
            <a:pPr algn="ctr"/>
            <a:r>
              <a:rPr lang="ru-RU" sz="3200" cap="none" dirty="0">
                <a:cs typeface="Times New Roman" panose="02020603050405020304" pitchFamily="18" charset="0"/>
              </a:rPr>
              <a:t>Школьная модель инклюзивного образования</a:t>
            </a:r>
            <a:endParaRPr lang="ru-RU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F92CBC6-ECB5-4E5F-AB77-63446ED5E87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5985712" cy="3836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11EE210-360C-449A-AC12-6883BD598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5309411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7922214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F97841-6C43-4C9C-AE85-8DAD68F5F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Психолого-педагогическое сопровождение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A5DB40A-FA7D-43E2-A4CB-A85C073DD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600" y="1700808"/>
            <a:ext cx="3674368" cy="4340553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sz="2100" dirty="0"/>
              <a:t>Штат службы психолого-педагогического сопровождения укомплектован в полном объёме: в школе работают 2 педагога- психолога, 7 учителей-логопедов, 4 учителя- дефектолога, социальный педагог, 2 тьютора. </a:t>
            </a:r>
          </a:p>
          <a:p>
            <a:pPr algn="just"/>
            <a:r>
              <a:rPr lang="ru-RU" sz="2100" dirty="0"/>
              <a:t>Сопровождение всех участников образовательных отношений проводится в специально оборудованных кабинетах.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B1FAB9FF-3832-499E-B188-FDA5179656F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060848"/>
            <a:ext cx="3089275" cy="3089275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CBAFB02-5B52-478A-BB95-F25DD54B1A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075" y="5530126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432902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611EB0E-F5A9-4CBD-A8DA-481ED42E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/>
              <a:t>Психолого-педагогический консилиум</a:t>
            </a: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AF3BFDD7-E346-4DA5-AE6D-9A87B950C3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98" y="1628800"/>
            <a:ext cx="3602361" cy="44125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Формы работы психолого-педагогического консилиума </a:t>
            </a:r>
          </a:p>
          <a:p>
            <a:pPr marL="0" indent="0" algn="ctr">
              <a:buNone/>
            </a:pPr>
            <a:r>
              <a:rPr lang="ru-RU" b="0" dirty="0">
                <a:solidFill>
                  <a:srgbClr val="333333"/>
                </a:solidFill>
                <a:effectLst/>
                <a:latin typeface="YS Text"/>
              </a:rPr>
              <a:t>БМАОУ СОШ №1: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Классический консилиум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 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Консилиум в виде деловой игры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 Обсуждение ведётся с применением таких форм, как мозговой штурм, работа творческих групп, групповая дискуссия.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b="1" i="0" dirty="0">
                <a:solidFill>
                  <a:srgbClr val="333333"/>
                </a:solidFill>
                <a:effectLst/>
                <a:latin typeface="YS Text"/>
              </a:rPr>
              <a:t>Системный консилиум</a:t>
            </a:r>
            <a:r>
              <a:rPr lang="ru-RU" b="0" i="0" dirty="0">
                <a:solidFill>
                  <a:srgbClr val="333333"/>
                </a:solidFill>
                <a:effectLst/>
                <a:latin typeface="YS Text"/>
              </a:rPr>
              <a:t>. Это система сотрудничества разных специалистов в решении возникающих в школе проблем, которое стало традицией.</a:t>
            </a:r>
          </a:p>
          <a:p>
            <a:endParaRPr lang="ru-RU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218848BB-1613-4CF6-AACF-3CACCF584BC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2320349"/>
            <a:ext cx="3090863" cy="2571958"/>
          </a:xfr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97B8A8A-6752-4E21-8BFF-7055BF48CD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81279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720777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261B60-FFC3-41B3-BD76-8EC6276A5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080120"/>
          </a:xfrm>
        </p:spPr>
        <p:txBody>
          <a:bodyPr>
            <a:noAutofit/>
          </a:bodyPr>
          <a:lstStyle/>
          <a:p>
            <a:pPr algn="ctr"/>
            <a:r>
              <a:rPr lang="ru-RU" sz="2800" dirty="0"/>
              <a:t>Формы психолого-педагогического сопровождения в БМАОУ СОШ №1</a:t>
            </a:r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5DD2D9DE-AF10-405B-AEEE-9740843EF3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4184805"/>
              </p:ext>
            </p:extLst>
          </p:nvPr>
        </p:nvGraphicFramePr>
        <p:xfrm>
          <a:off x="611560" y="1340768"/>
          <a:ext cx="6624735" cy="49685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881">
                  <a:extLst>
                    <a:ext uri="{9D8B030D-6E8A-4147-A177-3AD203B41FA5}">
                      <a16:colId xmlns:a16="http://schemas.microsoft.com/office/drawing/2014/main" xmlns="" val="1406082392"/>
                    </a:ext>
                  </a:extLst>
                </a:gridCol>
                <a:gridCol w="2208927">
                  <a:extLst>
                    <a:ext uri="{9D8B030D-6E8A-4147-A177-3AD203B41FA5}">
                      <a16:colId xmlns:a16="http://schemas.microsoft.com/office/drawing/2014/main" xmlns="" val="3001773903"/>
                    </a:ext>
                  </a:extLst>
                </a:gridCol>
                <a:gridCol w="2208927">
                  <a:extLst>
                    <a:ext uri="{9D8B030D-6E8A-4147-A177-3AD203B41FA5}">
                      <a16:colId xmlns:a16="http://schemas.microsoft.com/office/drawing/2014/main" xmlns="" val="1892207708"/>
                    </a:ext>
                  </a:extLst>
                </a:gridCol>
              </a:tblGrid>
              <a:tr h="411359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Обучающиеся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Родители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Педагоги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8755946"/>
                  </a:ext>
                </a:extLst>
              </a:tr>
              <a:tr h="4557193">
                <a:tc>
                  <a:txBody>
                    <a:bodyPr/>
                    <a:lstStyle/>
                    <a:p>
                      <a:pPr algn="just"/>
                      <a:r>
                        <a:rPr lang="ru-RU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Диагностическая работа 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— выявление особенностей развития и здоровья ребёнка.</a:t>
                      </a:r>
                    </a:p>
                    <a:p>
                      <a:pPr algn="just"/>
                      <a:r>
                        <a:rPr lang="ru-RU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Коррекционно-развивающая работа </a:t>
                      </a:r>
                      <a:r>
                        <a:rPr lang="ru-RU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— организация мероприятий, способствующих личностному развитию и коррекции недостатков в психическом развитии.</a:t>
                      </a:r>
                    </a:p>
                    <a:p>
                      <a:pPr algn="just"/>
                      <a:r>
                        <a:rPr lang="ru-RU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Консультативная работа </a:t>
                      </a:r>
                    </a:p>
                    <a:p>
                      <a:pPr algn="just"/>
                      <a:r>
                        <a:rPr lang="ru-RU" sz="1400" b="0" i="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Информационно-просветительская работа</a:t>
                      </a:r>
                      <a:endParaRPr lang="ru-RU" sz="1400" b="0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/>
                        <a:t>Индивидуальные консультации</a:t>
                      </a:r>
                    </a:p>
                    <a:p>
                      <a:pPr algn="just"/>
                      <a:endParaRPr lang="ru-RU" sz="1400" b="0" dirty="0"/>
                    </a:p>
                    <a:p>
                      <a:pPr algn="just"/>
                      <a:r>
                        <a:rPr lang="ru-RU" sz="1400" b="0" dirty="0"/>
                        <a:t> Групповые встречи</a:t>
                      </a:r>
                    </a:p>
                    <a:p>
                      <a:pPr algn="just"/>
                      <a:endParaRPr lang="ru-RU" sz="1400" b="0" dirty="0"/>
                    </a:p>
                    <a:p>
                      <a:pPr algn="just"/>
                      <a:r>
                        <a:rPr lang="ru-RU" sz="1400" b="0" dirty="0"/>
                        <a:t> Родительский клуб «Первые в Первой»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400" b="0" dirty="0"/>
                        <a:t>Наставнические пары</a:t>
                      </a:r>
                    </a:p>
                    <a:p>
                      <a:pPr algn="just"/>
                      <a:endParaRPr lang="ru-RU" sz="1400" b="0" dirty="0"/>
                    </a:p>
                    <a:p>
                      <a:pPr algn="just"/>
                      <a:r>
                        <a:rPr lang="ru-RU" sz="1400" b="0" dirty="0"/>
                        <a:t>Посещение заседаний МРЦ «Инклюзивное образование»</a:t>
                      </a:r>
                    </a:p>
                    <a:p>
                      <a:pPr algn="just"/>
                      <a:endParaRPr lang="ru-RU" sz="1400" b="0" dirty="0"/>
                    </a:p>
                    <a:p>
                      <a:pPr algn="just"/>
                      <a:r>
                        <a:rPr lang="ru-RU" sz="1400" b="0" dirty="0"/>
                        <a:t>Инклюзивные практикумы</a:t>
                      </a:r>
                    </a:p>
                    <a:p>
                      <a:pPr algn="just"/>
                      <a:endParaRPr lang="ru-RU" sz="1400" b="0" dirty="0"/>
                    </a:p>
                    <a:p>
                      <a:pPr algn="just"/>
                      <a:r>
                        <a:rPr lang="ru-RU" sz="1400" b="0" dirty="0"/>
                        <a:t>Психологическая профилактика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3070971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0E43A5D4-7F21-47A1-BF68-909DB4474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517232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795631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AB9B5BA-7488-474C-B5BC-67EBC80B70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7706817" cy="1320800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Сетевое сотрудничество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800BEB1-A33B-4924-93BD-82B2C2A1C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01208"/>
            <a:ext cx="2904368" cy="1320167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7E2A7D7-C2C4-470D-950D-8FCF2FBF08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8024" y="1125752"/>
            <a:ext cx="3340994" cy="1347787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3B955A7-90D7-43C4-B3CF-A334C987BE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969" y="1208930"/>
            <a:ext cx="3680457" cy="112587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1499D25-6AE4-4ACE-97FD-FF3E01DAB2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05448" y="2381595"/>
            <a:ext cx="1600803" cy="1505778"/>
          </a:xfrm>
          <a:prstGeom prst="rect">
            <a:avLst/>
          </a:prstGeom>
        </p:spPr>
      </p:pic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xmlns="" id="{7233D66E-3020-427C-8C68-2C5ABB8B5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5134" y="2605216"/>
            <a:ext cx="1426647" cy="1069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>
            <a:extLst>
              <a:ext uri="{FF2B5EF4-FFF2-40B4-BE49-F238E27FC236}">
                <a16:creationId xmlns:a16="http://schemas.microsoft.com/office/drawing/2014/main" xmlns="" id="{AF10D859-3FF4-41B8-8A5A-6421E65CFE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866" y="4174154"/>
            <a:ext cx="1912926" cy="127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icture background">
            <a:extLst>
              <a:ext uri="{FF2B5EF4-FFF2-40B4-BE49-F238E27FC236}">
                <a16:creationId xmlns:a16="http://schemas.microsoft.com/office/drawing/2014/main" xmlns="" id="{181D9572-691E-49BD-82BC-2E59016B0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933138"/>
            <a:ext cx="1434670" cy="143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xmlns="" id="{DEE61972-F91F-40B4-A46B-B30DE9DED2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051" y="4277939"/>
            <a:ext cx="3205133" cy="1068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cture background">
            <a:extLst>
              <a:ext uri="{FF2B5EF4-FFF2-40B4-BE49-F238E27FC236}">
                <a16:creationId xmlns:a16="http://schemas.microsoft.com/office/drawing/2014/main" xmlns="" id="{876BB368-0320-46C0-A0E8-7D5BA72EDF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692633"/>
            <a:ext cx="1912926" cy="1005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0120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60648"/>
            <a:ext cx="7049846" cy="166975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Инклюзивная практика по сопровождению детей с ОВЗ «В твоей руке моя рука» на основе социальных волонтерских технологий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7335917" cy="5112568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b="1" dirty="0"/>
              <a:t>Инклюзивная практика </a:t>
            </a:r>
            <a:r>
              <a:rPr lang="ru-RU" dirty="0"/>
              <a:t>«В твоей руке моя рука» реализуется специалистами психолого-педагогического сопровождения, учителями, членами волонтерского отряда «Первые» во всех видах деятельности: урочная, коррекционно-развивающая, внеурочная, консультативная, работа с родителями. Взаимодействие в наставнических парах происходит, преимущественно, во внеурочной деятельности.</a:t>
            </a:r>
          </a:p>
          <a:p>
            <a:pPr algn="just"/>
            <a:r>
              <a:rPr lang="ru-RU" b="1" dirty="0"/>
              <a:t>Проблема, на решение которой направлена инклюзивная практика «В твоей руке моя рука»:</a:t>
            </a:r>
            <a:r>
              <a:rPr lang="ru-RU" dirty="0"/>
              <a:t> у детей с ОВЗ очень часто возникают проблемы межличностного взаимодействия со сверстниками, со взрослыми, что затрудняет их социализацию, является одним из факторов школьной </a:t>
            </a:r>
            <a:r>
              <a:rPr lang="ru-RU" dirty="0" err="1"/>
              <a:t>дезадаптации</a:t>
            </a:r>
            <a:r>
              <a:rPr lang="ru-RU" dirty="0"/>
              <a:t>. Наличие наставника из числа старших школьников позволяет создать для особенных детей ситуацию успеха, эмоционального комфорта.</a:t>
            </a:r>
          </a:p>
          <a:p>
            <a:pPr lvl="0" algn="just"/>
            <a:r>
              <a:rPr lang="ru-RU" b="1" dirty="0"/>
              <a:t>Участники инклюзивной практики «В твоей руке моя рука»:</a:t>
            </a:r>
            <a:r>
              <a:rPr lang="ru-RU" dirty="0"/>
              <a:t> классные руководители, члены волонтерского отряда «Первые», родители обучающихся, специалисты психолого-педагогического сопровождения.</a:t>
            </a:r>
          </a:p>
          <a:p>
            <a:pPr lvl="0" algn="just"/>
            <a:r>
              <a:rPr lang="ru-RU" b="1" dirty="0"/>
              <a:t>Средства, используемые для реализации инклюзивной практики «В твоей руке моя рука».</a:t>
            </a:r>
            <a:r>
              <a:rPr lang="ru-RU" dirty="0"/>
              <a:t> Это </a:t>
            </a:r>
            <a:r>
              <a:rPr lang="ru-RU" dirty="0" err="1"/>
              <a:t>общедидактические</a:t>
            </a:r>
            <a:r>
              <a:rPr lang="ru-RU" dirty="0"/>
              <a:t> методы и приемы, средства технологии наставничества: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Индивидуальное взаимодействие в паре.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Мастер-классы, собственный пример.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Интерактивные формы работы, использование электронных ресурсов.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Психологическая поддержка, создание благоприятной эмоционально-психологической среды.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Консультации для всех участников инклюзивной практики.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dirty="0"/>
              <a:t>Совместные мероприятия.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2D35B4C4-9A3A-4885-AED6-9AD7C3BA22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5445224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485026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1083"/>
            <a:ext cx="7325285" cy="102724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/>
              <a:t>Мероприятия, реализуемые в рамках практики (структурное представление этапов):</a:t>
            </a:r>
            <a:endParaRPr lang="ru-RU" sz="2400" dirty="0"/>
          </a:p>
        </p:txBody>
      </p:sp>
      <p:graphicFrame>
        <p:nvGraphicFramePr>
          <p:cNvPr id="6" name="Таблица 6">
            <a:extLst>
              <a:ext uri="{FF2B5EF4-FFF2-40B4-BE49-F238E27FC236}">
                <a16:creationId xmlns:a16="http://schemas.microsoft.com/office/drawing/2014/main" xmlns="" id="{4023F005-0228-45B8-A667-80FB882F82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3143518"/>
              </p:ext>
            </p:extLst>
          </p:nvPr>
        </p:nvGraphicFramePr>
        <p:xfrm>
          <a:off x="395536" y="1052737"/>
          <a:ext cx="8496944" cy="51488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6157">
                  <a:extLst>
                    <a:ext uri="{9D8B030D-6E8A-4147-A177-3AD203B41FA5}">
                      <a16:colId xmlns:a16="http://schemas.microsoft.com/office/drawing/2014/main" xmlns="" val="1439682584"/>
                    </a:ext>
                  </a:extLst>
                </a:gridCol>
                <a:gridCol w="1416157">
                  <a:extLst>
                    <a:ext uri="{9D8B030D-6E8A-4147-A177-3AD203B41FA5}">
                      <a16:colId xmlns:a16="http://schemas.microsoft.com/office/drawing/2014/main" xmlns="" val="4111583325"/>
                    </a:ext>
                  </a:extLst>
                </a:gridCol>
                <a:gridCol w="1344150">
                  <a:extLst>
                    <a:ext uri="{9D8B030D-6E8A-4147-A177-3AD203B41FA5}">
                      <a16:colId xmlns:a16="http://schemas.microsoft.com/office/drawing/2014/main" xmlns="" val="3994269060"/>
                    </a:ext>
                  </a:extLst>
                </a:gridCol>
                <a:gridCol w="1488164">
                  <a:extLst>
                    <a:ext uri="{9D8B030D-6E8A-4147-A177-3AD203B41FA5}">
                      <a16:colId xmlns:a16="http://schemas.microsoft.com/office/drawing/2014/main" xmlns="" val="1283893158"/>
                    </a:ext>
                  </a:extLst>
                </a:gridCol>
                <a:gridCol w="1689871">
                  <a:extLst>
                    <a:ext uri="{9D8B030D-6E8A-4147-A177-3AD203B41FA5}">
                      <a16:colId xmlns:a16="http://schemas.microsoft.com/office/drawing/2014/main" xmlns="" val="2526558484"/>
                    </a:ext>
                  </a:extLst>
                </a:gridCol>
                <a:gridCol w="1142445">
                  <a:extLst>
                    <a:ext uri="{9D8B030D-6E8A-4147-A177-3AD203B41FA5}">
                      <a16:colId xmlns:a16="http://schemas.microsoft.com/office/drawing/2014/main" xmlns="" val="2154265554"/>
                    </a:ext>
                  </a:extLst>
                </a:gridCol>
              </a:tblGrid>
              <a:tr h="87014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Отбор наставников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Обучение наставников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Формирование пар «наставник - наставляемый»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Мотивация для наставников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Совместная работа наставника и наставляемого в соответствии с разработанным индивидуальным планом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Процедура завершения взаимодействия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206307217"/>
                  </a:ext>
                </a:extLst>
              </a:tr>
              <a:tr h="4170413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Выбор из наиболее мотивированных учащихся.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Осуществляется куратором программы.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Проведение регулярных встреч, тренировка в формате ролевого взаимодействия 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Предложение куратора с последующей личной встречей наставника и наставляемого, предварительной беседой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Реализация лидерского потенциала.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Благодарственные письма и грамоты для портфолио.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Причастность к школьному сообществу.</a:t>
                      </a:r>
                    </a:p>
                    <a:p>
                      <a:pPr marL="0" marR="0" lvl="0" indent="0" algn="just" defTabSz="4572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Привлечение 	к участию во всероссийском проекте «</a:t>
                      </a:r>
                      <a:r>
                        <a:rPr lang="ru-RU" sz="1200" dirty="0" err="1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Добро.ру</a:t>
                      </a: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»;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+mj-lt"/>
                        <a:ea typeface="Courier New" panose="02070309020205020404" pitchFamily="49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*</a:t>
                      </a: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реализация индивидуальных планов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*подготовка наставляемых к мероприятиям, конкурсам, олимпиадам;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0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*образовательные практики *привлечение наставляемых к участию в реализации школьных проектов и Фестивалю «Первые в Первой»; к волонтерской	 и социально-значимой деятельности; проведение мероприятий, направленных	на профессиональное самоопределение; освещение	 проводимых мероприятий на сайте школы, в средствах массовой информации, ВК группа школы;</a:t>
                      </a:r>
                    </a:p>
                  </a:txBody>
                  <a:tcPr marL="6350" marR="63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Представление конкретных результатов взаимодействия.</a:t>
                      </a:r>
                    </a:p>
                    <a:p>
                      <a:pPr algn="just">
                        <a:lnSpc>
                          <a:spcPct val="107000"/>
                        </a:lnSpc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+mj-lt"/>
                          <a:ea typeface="Courier New" panose="02070309020205020404" pitchFamily="49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350" marR="6350" marT="0" marB="0"/>
                </a:tc>
                <a:extLst>
                  <a:ext uri="{0D108BD9-81ED-4DB2-BD59-A6C34878D82A}">
                    <a16:rowId xmlns:a16="http://schemas.microsoft.com/office/drawing/2014/main" xmlns="" val="3391296851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86F7352-ED3D-43C0-96BF-FF0786457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0027" y="6140460"/>
            <a:ext cx="1800200" cy="818273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397720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Наставнические пары</a:t>
            </a:r>
            <a:br>
              <a:rPr lang="ru-RU" dirty="0" smtClean="0"/>
            </a:br>
            <a:r>
              <a:rPr lang="ru-RU" dirty="0" smtClean="0"/>
              <a:t> 2025-2026 </a:t>
            </a:r>
            <a:r>
              <a:rPr lang="ru-RU" dirty="0" err="1" smtClean="0"/>
              <a:t>уч.год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4221088"/>
            <a:ext cx="3386336" cy="1859839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1947288"/>
            <a:ext cx="4536504" cy="198826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916832"/>
            <a:ext cx="1741075" cy="3972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4777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DC74FE40-CA89-4E5A-A88A-693C7AA522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947192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Путь к успеху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AD276F41-979F-4D9A-A504-401AF63DED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556792"/>
            <a:ext cx="6347714" cy="4484571"/>
          </a:xfrm>
        </p:spPr>
        <p:txBody>
          <a:bodyPr/>
          <a:lstStyle/>
          <a:p>
            <a:pPr algn="just"/>
            <a:r>
              <a:rPr lang="ru-RU" dirty="0"/>
              <a:t>2019 год –открытие  2 отдельных классов для детей с ОВЗ на базе школы </a:t>
            </a:r>
          </a:p>
          <a:p>
            <a:pPr algn="just"/>
            <a:r>
              <a:rPr lang="ru-RU" dirty="0"/>
              <a:t>2021 год - 3 место в региональном этапе Всероссийского конкурса «Лучшая инклюзивная школа Свердловской области»</a:t>
            </a:r>
          </a:p>
          <a:p>
            <a:pPr algn="just"/>
            <a:r>
              <a:rPr lang="ru-RU" dirty="0"/>
              <a:t>2022 год – открытие на базе школы муниципального ресурсного центра «Инклюзивное образование»</a:t>
            </a:r>
          </a:p>
          <a:p>
            <a:pPr algn="just"/>
            <a:r>
              <a:rPr lang="ru-RU" dirty="0"/>
              <a:t>2024, 2025 годы - </a:t>
            </a:r>
            <a:r>
              <a:rPr lang="ru-RU" dirty="0" err="1"/>
              <a:t>стажировочная</a:t>
            </a:r>
            <a:r>
              <a:rPr lang="ru-RU" dirty="0"/>
              <a:t> площадка ГАОУ ДПО СО СО «ИРО» по направлению инклюзии</a:t>
            </a:r>
          </a:p>
          <a:p>
            <a:pPr algn="just"/>
            <a:r>
              <a:rPr lang="ru-RU" dirty="0"/>
              <a:t>2025 год – 1 место в региональном этапе Всероссийского конкурса «Лучшая инклюзивная школа Свердловской области 2025»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BA5C0428-7A31-41B9-8CBF-358EAD880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0033" y="5301208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20857088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70746"/>
            <a:ext cx="7506032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/>
              <a:t>Результаты: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620688"/>
            <a:ext cx="8136905" cy="5760640"/>
          </a:xfrm>
        </p:spPr>
        <p:txBody>
          <a:bodyPr>
            <a:normAutofit fontScale="62500" lnSpcReduction="20000"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Повышение эффективности работы с обучающимися с ОВЗ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У детей на 24% увеличился уровень учебной и социальной мотивации, на 15% — стрессоустойчивости, на 15% снизилась психологическая истощаемость. </a:t>
            </a:r>
            <a:r>
              <a:rPr lang="ru-RU" sz="2200" kern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 100% детей с ОВЗ наблюдается положительная динамика при установлении 	контактов	со сверстниками, расширились представления об окружающем мире, улучшились  способности к волевому усилию, дети умеют подготовить и представить самопрезентацию, стали проявлять инициативу.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ru-RU" sz="22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 1 место на Фестивале </a:t>
            </a:r>
            <a:r>
              <a:rPr lang="en-US" sz="2200" u="sng" dirty="0">
                <a:solidFill>
                  <a:schemeClr val="tx1"/>
                </a:solidFill>
                <a:hlinkClick r:id="rId2"/>
              </a:rPr>
              <a:t>https://cloud.mail.ru/public/767N/LemyjL6kE</a:t>
            </a:r>
            <a:endParaRPr lang="ru-RU" sz="2200" u="sng" dirty="0">
              <a:solidFill>
                <a:schemeClr val="tx1"/>
              </a:solidFill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Снижение уровня тревожности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Этот показатель снизился на 35% как у обучающихся, так и у их родителей.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Гармонизация детско-родительских отношений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Показатели повысились на 27,9%.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Увеличение активности родительского сообщества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Его включённость в инклюзивное пространство школы выросла на 17,8%.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Снижение показателей профессионального выгорания педагогов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Уровень комфортного взаимодействия с родительским сообществом повысился на 41,6%, а методическая уверенность педагогов по вопросам реализации инклюзивной практики — на 36,8%.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 показателей личностной успешности, уровня социализации и жизнеспособности обучающихся с ОВЗ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За указанный период  показатель вырос на 36,7%.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 учебной успешности обучающихся с ОВЗ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За тот же период этот показатель вырос на 21,5%.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ts val="1650"/>
              </a:lnSpc>
              <a:spcBef>
                <a:spcPts val="500"/>
              </a:spcBef>
              <a:spcAft>
                <a:spcPts val="6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ru-RU" sz="22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Улучшение взаимодействия обучающихся</a:t>
            </a:r>
            <a:r>
              <a:rPr lang="ru-RU" sz="22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Нормативно развивающиеся дети и дети с ОВЗ на равных взаимодействуют, самостоятельно организуют совместную деятельность, проявляя доброжелательное и толерантное отношение.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l"/>
            <a:endParaRPr lang="ru-RU" sz="4300" u="sng" dirty="0">
              <a:solidFill>
                <a:schemeClr val="tx1"/>
              </a:solidFill>
            </a:endParaRPr>
          </a:p>
          <a:p>
            <a:pPr algn="l"/>
            <a:endParaRPr lang="ru-RU" sz="4300" u="sng" dirty="0">
              <a:solidFill>
                <a:schemeClr val="tx1"/>
              </a:solidFill>
            </a:endParaRPr>
          </a:p>
          <a:p>
            <a:pPr algn="l"/>
            <a:endParaRPr lang="ru-RU" sz="4300" dirty="0"/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931D936-4A10-4EA1-827A-14BCE4A3C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349" y="5793252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2335491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D53A35-DFDA-4651-BEA7-337B59EE7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Спасибо за внимание!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5AD257-3C0F-48F3-A95D-C66C70A57D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4B15B86-79DC-4927-942D-8FED82BEA5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301208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316639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 txBox="1">
            <a:spLocks/>
          </p:cNvSpPr>
          <p:nvPr/>
        </p:nvSpPr>
        <p:spPr>
          <a:xfrm>
            <a:off x="467544" y="-789609"/>
            <a:ext cx="7704856" cy="45066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ru-RU" sz="2600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126EECC-534E-4EC6-9731-BC35D3C0BB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9541" y="6010924"/>
            <a:ext cx="1800200" cy="818273"/>
          </a:xfrm>
          <a:prstGeom prst="rect">
            <a:avLst/>
          </a:prstGeom>
          <a:effectLst>
            <a:softEdge rad="2667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C3E041DB-E7DF-4EF9-83DB-3B02FD99F28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82" y="284400"/>
            <a:ext cx="7082546" cy="2790401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2406326E-F592-43A0-8BC9-40B8E9CEDA1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86" y="3339230"/>
            <a:ext cx="7082545" cy="3205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984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07CE23D-FF41-42DD-B7E9-98B094B6D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731168"/>
          </a:xfrm>
        </p:spPr>
        <p:txBody>
          <a:bodyPr>
            <a:normAutofit/>
          </a:bodyPr>
          <a:lstStyle/>
          <a:p>
            <a:pPr algn="ctr"/>
            <a:r>
              <a:rPr lang="ru-RU" sz="3200" dirty="0"/>
              <a:t>Обучение на дому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023A50C-CA59-409E-AD19-F4523BD13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340768"/>
            <a:ext cx="6347714" cy="4700595"/>
          </a:xfrm>
        </p:spPr>
        <p:txBody>
          <a:bodyPr>
            <a:normAutofit/>
          </a:bodyPr>
          <a:lstStyle/>
          <a:p>
            <a:pPr marL="533400" indent="254000" algn="just">
              <a:lnSpc>
                <a:spcPct val="97000"/>
              </a:lnSpc>
              <a:tabLst>
                <a:tab pos="3568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2022- 2023 учебный год – 1 обучающийся</a:t>
            </a:r>
          </a:p>
          <a:p>
            <a:pPr marL="533400" indent="254000">
              <a:lnSpc>
                <a:spcPct val="97000"/>
              </a:lnSpc>
              <a:tabLst>
                <a:tab pos="3568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2023- 2024 учебный год – 1 обучающийся</a:t>
            </a:r>
          </a:p>
          <a:p>
            <a:pPr marL="533400" indent="254000">
              <a:lnSpc>
                <a:spcPct val="97000"/>
              </a:lnSpc>
              <a:tabLst>
                <a:tab pos="35687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2024- 2025 учебный год – 1 обучающийся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Ребенок о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бучается по варианту 7.2 и имеет особенности здоровья, препятствующие нахождению в школе. 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стабилизации соматического состояния посещает уроки изобразительного искусства, музыки, курса «Мир общения» вместе со всем классом. Ученик максимально включен в школьную жизнь, посещает классные и школьные праздники. 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DB1610F-DEF5-4E02-BABA-CA5D2E0E5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229200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403796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6"/>
          <p:cNvSpPr txBox="1">
            <a:spLocks/>
          </p:cNvSpPr>
          <p:nvPr/>
        </p:nvSpPr>
        <p:spPr>
          <a:xfrm>
            <a:off x="251520" y="692696"/>
            <a:ext cx="8640960" cy="35283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80317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Инклюзивная политика </a:t>
            </a:r>
            <a:br>
              <a:rPr lang="ru-RU" sz="3200" dirty="0"/>
            </a:br>
            <a:r>
              <a:rPr lang="ru-RU" sz="3200" dirty="0"/>
              <a:t>БМАОУ СОШ №1:</a:t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10" name="Объект 9">
            <a:extLst>
              <a:ext uri="{FF2B5EF4-FFF2-40B4-BE49-F238E27FC236}">
                <a16:creationId xmlns:a16="http://schemas.microsoft.com/office/drawing/2014/main" xmlns="" id="{63062DA8-88D2-46F4-8FDB-8F6189907A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599" y="1772816"/>
            <a:ext cx="6347714" cy="2664296"/>
          </a:xfrm>
        </p:spPr>
        <p:txBody>
          <a:bodyPr>
            <a:normAutofit lnSpcReduction="10000"/>
          </a:bodyPr>
          <a:lstStyle/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каждый человек имеет право быть оцененным и уважаемым;</a:t>
            </a: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обучающиеся с уникальными потребностями имеют право на равные возможности в области образования;</a:t>
            </a:r>
          </a:p>
          <a:p>
            <a:pPr marL="342900" lvl="0" indent="-342900" algn="ctr">
              <a:lnSpc>
                <a:spcPct val="107000"/>
              </a:lnSpc>
              <a:spcAft>
                <a:spcPts val="800"/>
              </a:spcAft>
              <a:buFont typeface="Wingdings 3" panose="05040102010807070707" pitchFamily="18" charset="2"/>
              <a:buChar char=""/>
              <a:tabLst>
                <a:tab pos="457200" algn="l"/>
              </a:tabLst>
            </a:pPr>
            <a:r>
              <a:rPr lang="ru-RU" sz="1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важно развивать жизненные навыки и умения, которые позволят обучающимся жить, работать и участвовать в жизни сообщества.</a:t>
            </a:r>
          </a:p>
          <a:p>
            <a:endParaRPr lang="ru-RU" dirty="0"/>
          </a:p>
        </p:txBody>
      </p:sp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xmlns="" id="{7E9DB944-E7E1-4278-8859-D4E26A4E9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1491" y="4147453"/>
            <a:ext cx="3686613" cy="2211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7C03B00-5D93-401F-BAE6-51B7B4A68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0325" y="5301208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37715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3">
            <a:extLst>
              <a:ext uri="{FF2B5EF4-FFF2-40B4-BE49-F238E27FC236}">
                <a16:creationId xmlns:a16="http://schemas.microsoft.com/office/drawing/2014/main" xmlns="" id="{0A63C9E8-F6B0-4D9D-AAF1-EEA63300A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372" y="260648"/>
            <a:ext cx="6698704" cy="1320800"/>
          </a:xfrm>
        </p:spPr>
        <p:txBody>
          <a:bodyPr>
            <a:noAutofit/>
          </a:bodyPr>
          <a:lstStyle/>
          <a:p>
            <a:pPr algn="ctr"/>
            <a:r>
              <a:rPr lang="ru-RU" sz="2400" dirty="0"/>
              <a:t>Структура инклюзивной образовательной среды</a:t>
            </a:r>
            <a:r>
              <a:rPr lang="en-US" sz="2400" dirty="0"/>
              <a:t> </a:t>
            </a:r>
            <a:r>
              <a:rPr lang="ru-RU" sz="2400" dirty="0"/>
              <a:t>в </a:t>
            </a:r>
            <a:r>
              <a:rPr lang="en-US" sz="2400" dirty="0"/>
              <a:t>БМАОУ СОШ</a:t>
            </a:r>
            <a:r>
              <a:rPr lang="ru-RU" sz="2400" dirty="0"/>
              <a:t> </a:t>
            </a:r>
            <a:r>
              <a:rPr lang="en-US" sz="2400" dirty="0"/>
              <a:t>№1</a:t>
            </a:r>
            <a:r>
              <a:rPr lang="ru-RU" sz="2400" dirty="0"/>
              <a:t> включает в себя: </a:t>
            </a:r>
          </a:p>
        </p:txBody>
      </p:sp>
      <p:graphicFrame>
        <p:nvGraphicFramePr>
          <p:cNvPr id="13" name="Таблица 13">
            <a:extLst>
              <a:ext uri="{FF2B5EF4-FFF2-40B4-BE49-F238E27FC236}">
                <a16:creationId xmlns:a16="http://schemas.microsoft.com/office/drawing/2014/main" xmlns="" id="{6D4F3D77-CA4F-4BC5-94B1-A4F7A33490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3999278"/>
              </p:ext>
            </p:extLst>
          </p:nvPr>
        </p:nvGraphicFramePr>
        <p:xfrm>
          <a:off x="467544" y="1124744"/>
          <a:ext cx="7152456" cy="53384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4152">
                  <a:extLst>
                    <a:ext uri="{9D8B030D-6E8A-4147-A177-3AD203B41FA5}">
                      <a16:colId xmlns:a16="http://schemas.microsoft.com/office/drawing/2014/main" xmlns="" val="3516940132"/>
                    </a:ext>
                  </a:extLst>
                </a:gridCol>
                <a:gridCol w="2384152">
                  <a:extLst>
                    <a:ext uri="{9D8B030D-6E8A-4147-A177-3AD203B41FA5}">
                      <a16:colId xmlns:a16="http://schemas.microsoft.com/office/drawing/2014/main" xmlns="" val="1807675935"/>
                    </a:ext>
                  </a:extLst>
                </a:gridCol>
                <a:gridCol w="2384152">
                  <a:extLst>
                    <a:ext uri="{9D8B030D-6E8A-4147-A177-3AD203B41FA5}">
                      <a16:colId xmlns:a16="http://schemas.microsoft.com/office/drawing/2014/main" xmlns="" val="1780708886"/>
                    </a:ext>
                  </a:extLst>
                </a:gridCol>
              </a:tblGrid>
              <a:tr h="101430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пространственно-предметный компонент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содержательно-методический компонент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800" b="1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коммуникативно-организационный компонент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33902580"/>
                  </a:ext>
                </a:extLst>
              </a:tr>
              <a:tr h="2010029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доступная (безбарьерная) архитектура; обеспеченность современными средствами и системами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/>
                        <a:t>адаптированный индивидуальный маршрут развития ребенка, вариативность и гибкость образовательно-воспитательных методик, форм и средств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личностная и профессиональная готовность педагогов к работе в интегрированной группе, благоприятный психологический климат в коллективе, взаимодействие обучающихся, учителей, родителей.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60287852"/>
                  </a:ext>
                </a:extLst>
              </a:tr>
              <a:tr h="3922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129819201"/>
                  </a:ext>
                </a:extLst>
              </a:tr>
            </a:tbl>
          </a:graphicData>
        </a:graphic>
      </p:graphicFrame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9A5FAF63-60A7-4FB6-8EC3-6D756DC29A2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5013176"/>
            <a:ext cx="2448272" cy="1731101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B6BC28A-D019-4E45-98CF-44423616C9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7824" y="5075348"/>
            <a:ext cx="2272410" cy="1606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7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23528" y="260648"/>
            <a:ext cx="6984776" cy="864427"/>
          </a:xfrm>
        </p:spPr>
        <p:txBody>
          <a:bodyPr>
            <a:noAutofit/>
          </a:bodyPr>
          <a:lstStyle/>
          <a:p>
            <a:pPr indent="450215" algn="ctr">
              <a:lnSpc>
                <a:spcPct val="100000"/>
              </a:lnSpc>
            </a:pPr>
            <a:r>
              <a:rPr lang="en-US" sz="3200" cap="none" dirty="0">
                <a:latin typeface="Trebuchet MS" panose="020B0603020202020204" pitchFamily="34" charset="0"/>
              </a:rPr>
              <a:t>ПРОГРАММНО-МЕТОДИЧЕСКОЕ ОБЕСПЕЧЕНИЕ</a:t>
            </a:r>
            <a:r>
              <a:rPr lang="ru-RU" sz="3200" b="1" cap="none" dirty="0">
                <a:latin typeface="Trebuchet MS" panose="020B0603020202020204" pitchFamily="34" charset="0"/>
              </a:rPr>
              <a:t>: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51520" y="1412776"/>
            <a:ext cx="7416824" cy="4515735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1. В Основную образовательную программу начального общего образования и основного общего образования  включен коррекционный блок для детей с ОВЗ, обучающихся в общеобразовательных классах;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2. Разработаны и реализуются Адаптированные основные общеобразовательные программы начального и основного общего образования: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НОО, основного общего образования обучающихся с тяжелыми нарушениями речи ( вариант 1, вариант 2)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НОО, основного общего образования обучающихся с задержкой психического развития ( вариант 1, вариант 2)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 обучающихся с расстройствами аутистического спектра ( вариант 1)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 обучающихся с нарушением опорно-двигательного аппарата (вариант 3)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 слабослышащих и позднооглохших обучающихся (вариант1, 2)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АООП НОО основного общего образования обучающихся с умственной отсталостью (интеллектуальными нарушениями)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3. Реализуется Программа психолого-педагогического сопровождения обучающихся, имеющих определенные физиологические, психологические и социальные потребности;</a:t>
            </a:r>
          </a:p>
          <a:p>
            <a:pPr marL="0" lvl="0" indent="0" algn="just">
              <a:buNone/>
            </a:pPr>
            <a:r>
              <a:rPr lang="ru-RU" sz="1400" dirty="0">
                <a:latin typeface="Trebuchet MS" panose="020B0603020202020204" pitchFamily="34" charset="0"/>
                <a:cs typeface="Times New Roman" pitchFamily="18" charset="0"/>
              </a:rPr>
              <a:t>4. Реализуются Программы коррекционно-развивающего направления  </a:t>
            </a:r>
          </a:p>
        </p:txBody>
      </p:sp>
    </p:spTree>
    <p:extLst>
      <p:ext uri="{BB962C8B-B14F-4D97-AF65-F5344CB8AC3E}">
        <p14:creationId xmlns:p14="http://schemas.microsoft.com/office/powerpoint/2010/main" val="211019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0250C5-96DD-421E-AA6C-6136673A9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" y="260648"/>
            <a:ext cx="6347713" cy="1224136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Формы реализации  инклюзивного образовательного процесса</a:t>
            </a:r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xmlns="" id="{A90360D5-4039-45B6-A6BB-6AC5672C280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97421290"/>
              </p:ext>
            </p:extLst>
          </p:nvPr>
        </p:nvGraphicFramePr>
        <p:xfrm>
          <a:off x="609600" y="1196752"/>
          <a:ext cx="6986736" cy="55429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58855">
                  <a:extLst>
                    <a:ext uri="{9D8B030D-6E8A-4147-A177-3AD203B41FA5}">
                      <a16:colId xmlns:a16="http://schemas.microsoft.com/office/drawing/2014/main" xmlns="" val="728976640"/>
                    </a:ext>
                  </a:extLst>
                </a:gridCol>
                <a:gridCol w="2198969">
                  <a:extLst>
                    <a:ext uri="{9D8B030D-6E8A-4147-A177-3AD203B41FA5}">
                      <a16:colId xmlns:a16="http://schemas.microsoft.com/office/drawing/2014/main" xmlns="" val="268043048"/>
                    </a:ext>
                  </a:extLst>
                </a:gridCol>
                <a:gridCol w="2328912">
                  <a:extLst>
                    <a:ext uri="{9D8B030D-6E8A-4147-A177-3AD203B41FA5}">
                      <a16:colId xmlns:a16="http://schemas.microsoft.com/office/drawing/2014/main" xmlns="" val="1643327300"/>
                    </a:ext>
                  </a:extLst>
                </a:gridCol>
              </a:tblGrid>
              <a:tr h="676072"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Учебная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Внеурочная деятельность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Дополнительное образование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17357308"/>
                  </a:ext>
                </a:extLst>
              </a:tr>
              <a:tr h="4347930">
                <a:tc>
                  <a:txBody>
                    <a:bodyPr/>
                    <a:lstStyle/>
                    <a:p>
                      <a:pPr algn="just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*Интегрированное образование- организация обучения и воспитания детей с ОВЗ в отдельных классах (с 1-6 класс) *Инклюзивное образование детей с ОВЗ в классе, совместно с детьми, не имеющими нарушений в развитии</a:t>
                      </a:r>
                    </a:p>
                    <a:p>
                      <a:pPr algn="just"/>
                      <a:r>
                        <a:rPr lang="ru-RU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*Индивидуальное обучение на дому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ШСК «Первые»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Школьный театр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Орлята России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Движение Первых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 err="1"/>
                        <a:t>Абилимпикс</a:t>
                      </a:r>
                      <a:endParaRPr lang="ru-RU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Волонтёрское движение в школе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Юнармейский отряд «Первые»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Музейное дело в ОО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Волейбол в ОО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Посещение кружков в ЦДТ </a:t>
                      </a:r>
                      <a:r>
                        <a:rPr lang="ru-RU" dirty="0" err="1"/>
                        <a:t>г.Березовского</a:t>
                      </a:r>
                      <a:endParaRPr lang="ru-RU" dirty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ru-RU" dirty="0"/>
                        <a:t>Посещение спортивных секций в СОК «Лидер»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15018959"/>
                  </a:ext>
                </a:extLst>
              </a:tr>
              <a:tr h="3863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91092580"/>
                  </a:ext>
                </a:extLst>
              </a:tr>
            </a:tbl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728291F-6D7A-412E-AABA-4E643CA79E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229200"/>
            <a:ext cx="1296144" cy="97210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E1FDF33-EA7D-4CCE-BF70-ED18409941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348" y="5229200"/>
            <a:ext cx="2216025" cy="972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316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83FE7BA1-8CE4-4768-9AE4-1013B54936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60648"/>
            <a:ext cx="6626696" cy="864096"/>
          </a:xfrm>
        </p:spPr>
        <p:txBody>
          <a:bodyPr>
            <a:noAutofit/>
          </a:bodyPr>
          <a:lstStyle/>
          <a:p>
            <a:pPr algn="ctr"/>
            <a:r>
              <a:rPr lang="ru-RU" sz="3200" dirty="0"/>
              <a:t>Внеурочная и коррекционная работа</a:t>
            </a:r>
          </a:p>
        </p:txBody>
      </p:sp>
      <p:sp>
        <p:nvSpPr>
          <p:cNvPr id="3" name="Текст 2"/>
          <p:cNvSpPr>
            <a:spLocks noGrp="1"/>
          </p:cNvSpPr>
          <p:nvPr>
            <p:ph sz="half" idx="1"/>
          </p:nvPr>
        </p:nvSpPr>
        <p:spPr>
          <a:xfrm>
            <a:off x="596821" y="1340768"/>
            <a:ext cx="3818384" cy="5060633"/>
          </a:xfrm>
        </p:spPr>
        <p:txBody>
          <a:bodyPr>
            <a:normAutofit fontScale="62500" lnSpcReduction="20000"/>
          </a:bodyPr>
          <a:lstStyle/>
          <a:p>
            <a:r>
              <a:rPr lang="ru-RU" sz="2200" dirty="0"/>
              <a:t>В школе созданы благоприятные условия для гармоничного развития абсолютно всех обучающихся. Дети с ОВЗ участвуют во всех школьных мероприятиях, городских праздниках, региональных и федеральных конкурсах: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Уральская инженерная школа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Туристический поход  «</a:t>
            </a:r>
            <a:r>
              <a:rPr lang="ru-RU" sz="2200" dirty="0" err="1"/>
              <a:t>Шарташский</a:t>
            </a:r>
            <a:r>
              <a:rPr lang="ru-RU" sz="2200" dirty="0"/>
              <a:t> десант», «Перевал Дятлова»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 Проект «Символы России»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Муниципальный фестиваль «Маленькая история о моей большой семье»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Муниципальный конкурс «Вся Россия - поле Куликово»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Епархиальный конкурс «Ручейки добра»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Региональная олимпиада «Основы православной культуры»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200" dirty="0"/>
              <a:t>Международный конкурс «Красота божьего мира»</a:t>
            </a:r>
          </a:p>
          <a:p>
            <a:endParaRPr lang="ru-RU" sz="2000" dirty="0"/>
          </a:p>
          <a:p>
            <a:endParaRPr lang="ru-RU" sz="2000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97E0EF13-07AC-4200-A9CD-26F8F4958BB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1988840"/>
            <a:ext cx="3223542" cy="3223542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5071B7D-938D-41D3-A101-2944F14E16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755" y="5416394"/>
            <a:ext cx="2904368" cy="1320167"/>
          </a:xfrm>
          <a:prstGeom prst="rect">
            <a:avLst/>
          </a:prstGeom>
          <a:effectLst>
            <a:softEdge rad="266700"/>
          </a:effectLst>
        </p:spPr>
      </p:pic>
    </p:spTree>
    <p:extLst>
      <p:ext uri="{BB962C8B-B14F-4D97-AF65-F5344CB8AC3E}">
        <p14:creationId xmlns:p14="http://schemas.microsoft.com/office/powerpoint/2010/main" val="161019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2010</TotalTime>
  <Words>1233</Words>
  <Application>Microsoft Office PowerPoint</Application>
  <PresentationFormat>Экран (4:3)</PresentationFormat>
  <Paragraphs>156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Аспект</vt:lpstr>
      <vt:lpstr>      </vt:lpstr>
      <vt:lpstr>Путь к успеху</vt:lpstr>
      <vt:lpstr>Презентация PowerPoint</vt:lpstr>
      <vt:lpstr>Обучение на дому</vt:lpstr>
      <vt:lpstr>Инклюзивная политика  БМАОУ СОШ №1: </vt:lpstr>
      <vt:lpstr>Структура инклюзивной образовательной среды в БМАОУ СОШ №1 включает в себя: </vt:lpstr>
      <vt:lpstr>ПРОГРАММНО-МЕТОДИЧЕСКОЕ ОБЕСПЕЧЕНИЕ:</vt:lpstr>
      <vt:lpstr>Формы реализации  инклюзивного образовательного процесса</vt:lpstr>
      <vt:lpstr>Внеурочная и коррекционная работа</vt:lpstr>
      <vt:lpstr>Доступность  образовательной среды для инклюзивного образования</vt:lpstr>
      <vt:lpstr>Кадровые условия</vt:lpstr>
      <vt:lpstr>Школьная модель инклюзивного образования</vt:lpstr>
      <vt:lpstr>Психолого-педагогическое сопровождение</vt:lpstr>
      <vt:lpstr>Психолого-педагогический консилиум</vt:lpstr>
      <vt:lpstr>Формы психолого-педагогического сопровождения в БМАОУ СОШ №1</vt:lpstr>
      <vt:lpstr>Сетевое сотрудничество</vt:lpstr>
      <vt:lpstr>Инклюзивная практика по сопровождению детей с ОВЗ «В твоей руке моя рука» на основе социальных волонтерских технологий </vt:lpstr>
      <vt:lpstr>Мероприятия, реализуемые в рамках практики (структурное представление этапов):</vt:lpstr>
      <vt:lpstr>Наставнические пары  2025-2026 уч.год</vt:lpstr>
      <vt:lpstr>Результаты: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 Методические рекомендации по работе с семьями, имеющими детей с ОВЗ дошкольного возраста».</dc:title>
  <dc:creator>USER</dc:creator>
  <cp:lastModifiedBy>д</cp:lastModifiedBy>
  <cp:revision>124</cp:revision>
  <dcterms:created xsi:type="dcterms:W3CDTF">2017-12-12T06:00:27Z</dcterms:created>
  <dcterms:modified xsi:type="dcterms:W3CDTF">2025-10-20T08:52:17Z</dcterms:modified>
</cp:coreProperties>
</file>