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4" r:id="rId2"/>
    <p:sldId id="262" r:id="rId3"/>
    <p:sldId id="266" r:id="rId4"/>
    <p:sldId id="305" r:id="rId5"/>
    <p:sldId id="273" r:id="rId6"/>
    <p:sldId id="304" r:id="rId7"/>
    <p:sldId id="271" r:id="rId8"/>
    <p:sldId id="270" r:id="rId9"/>
    <p:sldId id="269" r:id="rId10"/>
    <p:sldId id="310" r:id="rId11"/>
    <p:sldId id="307" r:id="rId12"/>
    <p:sldId id="308" r:id="rId13"/>
    <p:sldId id="306" r:id="rId14"/>
    <p:sldId id="309" r:id="rId15"/>
    <p:sldId id="318" r:id="rId16"/>
    <p:sldId id="274" r:id="rId17"/>
    <p:sldId id="276" r:id="rId18"/>
    <p:sldId id="277" r:id="rId19"/>
    <p:sldId id="311" r:id="rId20"/>
    <p:sldId id="312" r:id="rId21"/>
    <p:sldId id="313" r:id="rId22"/>
    <p:sldId id="314" r:id="rId23"/>
    <p:sldId id="315" r:id="rId24"/>
    <p:sldId id="316" r:id="rId25"/>
    <p:sldId id="317" r:id="rId26"/>
    <p:sldId id="285" r:id="rId2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Fastkillah Admiral" initials="FA" lastIdx="1" clrIdx="0">
    <p:extLst>
      <p:ext uri="{19B8F6BF-5375-455C-9EA6-DF929625EA0E}">
        <p15:presenceInfo xmlns:p15="http://schemas.microsoft.com/office/powerpoint/2012/main" userId="be7d04b53575e733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0C0"/>
    <a:srgbClr val="ED7D3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309" autoAdjust="0"/>
    <p:restoredTop sz="94660"/>
  </p:normalViewPr>
  <p:slideViewPr>
    <p:cSldViewPr snapToGrid="0">
      <p:cViewPr varScale="1">
        <p:scale>
          <a:sx n="69" d="100"/>
          <a:sy n="69" d="100"/>
        </p:scale>
        <p:origin x="480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9D4A17F-4851-462B-AB5B-50D8DBBB0ED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EA9706D2-D9CF-48F6-BBA4-99E4A3E7892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9042F08-CE18-403C-B299-7B55D934F1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2AC375-CE36-487D-AB30-FF66A85772BD}" type="datetimeFigureOut">
              <a:rPr lang="ru-RU" smtClean="0"/>
              <a:t>21.10.2025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9B3CD81-F6FC-4AE6-8D8A-9152F00295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541F06B-1DFC-467A-A69A-D1D594E42F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1F527C-2F86-4BEF-B16F-215848EE22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87942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906B3C3-8678-49B7-B7A3-2A3B596AD0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9BCDCAD6-0DF7-42E1-A0D4-38943C3B80C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EF63AB3-E4FA-4975-9777-A3C2ADA520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2AC375-CE36-487D-AB30-FF66A85772BD}" type="datetimeFigureOut">
              <a:rPr lang="ru-RU" smtClean="0"/>
              <a:t>21.10.2025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3BC1160-0B0B-49EE-A5B3-7DCF988A3E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0D0ED9C-B28C-4DCF-8F5C-CB0BC3ACAB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1F527C-2F86-4BEF-B16F-215848EE22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18546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0EDE2348-5F66-4F81-AF7F-385890D872D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0880B41A-CA41-4906-BC1B-FC43A4BD1A6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61EE632-81BB-4206-8950-282DB40552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2AC375-CE36-487D-AB30-FF66A85772BD}" type="datetimeFigureOut">
              <a:rPr lang="ru-RU" smtClean="0"/>
              <a:t>21.10.2025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E9453E0-E9B2-4B03-897B-7AC403CC1D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4BDBE78-E0C7-4F6E-A7F7-BAEAA518C0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1F527C-2F86-4BEF-B16F-215848EE22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81442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ECA1169-95E3-46CF-BE8E-37B8C2DE00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0F79B42-C984-4856-817A-B6784F33D3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7D7D384-1A5E-41FC-B7E2-301D40A4DF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2AC375-CE36-487D-AB30-FF66A85772BD}" type="datetimeFigureOut">
              <a:rPr lang="ru-RU" smtClean="0"/>
              <a:t>21.10.2025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3392071-2773-4435-B7C2-7E06436D58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EEEF69C-28AE-42E3-B8DF-74ED130A3E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1F527C-2F86-4BEF-B16F-215848EE22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09450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A7B50F4-E39F-4025-A13A-104EFE2557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48D1DAA-98F8-4AB3-A6C7-EE8BD692FF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D93DB86-7901-48A7-A48E-D7D29CF219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2AC375-CE36-487D-AB30-FF66A85772BD}" type="datetimeFigureOut">
              <a:rPr lang="ru-RU" smtClean="0"/>
              <a:t>21.10.2025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ACCB62F-A254-4224-9B87-6C2CF030B9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4CAFB53-F85B-4DE1-87E2-FAB60D199F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1F527C-2F86-4BEF-B16F-215848EE22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47329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ADA710B-2515-4888-8686-590658507D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9CE3F80-1FA7-4EA6-AC98-09BEA0A4596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3C1F7446-2A0C-4E88-8B5C-FBB4AE85780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9829EC1-BBD2-4477-9B89-61877E3298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2AC375-CE36-487D-AB30-FF66A85772BD}" type="datetimeFigureOut">
              <a:rPr lang="ru-RU" smtClean="0"/>
              <a:t>21.10.2025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91FCD5B-60F8-4605-A1B3-99D88146C2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E3B46D2-2BD4-414E-A52E-44B3BD5157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1F527C-2F86-4BEF-B16F-215848EE22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19644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9CC6D4C-CDAB-43DF-A868-4B17C1925D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98A78CB-DB82-48C5-85EF-8D6DFE269EB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E07466C6-B4A3-44DA-8DB7-E974CBB8875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BA18389E-B4BD-492F-847F-CFB1564C32A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E8948822-5D15-49EC-8C67-DE868F8C0EE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6D3B6679-EF3A-4802-9B03-71974A617A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2AC375-CE36-487D-AB30-FF66A85772BD}" type="datetimeFigureOut">
              <a:rPr lang="ru-RU" smtClean="0"/>
              <a:t>21.10.2025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00D02117-02AD-4657-B55D-7F2E09D128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DA631974-AF3A-40BA-90B1-7213A46AE7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1F527C-2F86-4BEF-B16F-215848EE22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4883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511B66D-4891-4445-971B-D2322651B5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91AE930D-C5C6-43BD-8E0B-43DBDA2839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2AC375-CE36-487D-AB30-FF66A85772BD}" type="datetimeFigureOut">
              <a:rPr lang="ru-RU" smtClean="0"/>
              <a:t>21.10.2025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FA431328-C4EA-4265-947F-21B2AC0AB5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D6D25A25-DDA7-4D1F-B787-AAE8E34751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1F527C-2F86-4BEF-B16F-215848EE22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06794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5ABE4D54-0683-477E-B9B5-88975B3C20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2AC375-CE36-487D-AB30-FF66A85772BD}" type="datetimeFigureOut">
              <a:rPr lang="ru-RU" smtClean="0"/>
              <a:t>21.10.2025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EE660583-456C-4261-9BD2-326E3D17E5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9566FF9A-D766-43EA-8CEC-20FADC08AC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1F527C-2F86-4BEF-B16F-215848EE22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25499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8D21BA1-EE40-41D3-B7D7-952F17B0A6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07265BE-F0A2-4B0F-BF44-5771F8CD34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4CBD6A09-4555-4EC3-8F10-206B233CA04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FC1CA95-001E-4068-93EB-C0E6BFDABC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2AC375-CE36-487D-AB30-FF66A85772BD}" type="datetimeFigureOut">
              <a:rPr lang="ru-RU" smtClean="0"/>
              <a:t>21.10.2025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F1A07E4-233C-4B9D-8EF8-9A7B15CD4C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CBE0B3A-AF24-403F-8D26-4DDC411567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1F527C-2F86-4BEF-B16F-215848EE22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57992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B8ECD7C-5DB1-4E95-87C1-14CF7336B1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EE0CF82D-E4AA-4F1E-9477-44E3DF05B52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AAFD2D89-A107-4417-B938-448356B9A2C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DB9D78F-9AFB-4848-B65B-9A24474B6E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2AC375-CE36-487D-AB30-FF66A85772BD}" type="datetimeFigureOut">
              <a:rPr lang="ru-RU" smtClean="0"/>
              <a:t>21.10.2025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2582773-2D5A-4E16-8813-4334C782E8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2B41F66-98FF-41C4-894C-B270569692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1F527C-2F86-4BEF-B16F-215848EE22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63542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E206179-704F-4752-8E51-5026C7C1D2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384107F-F9E8-456D-AFC9-D99A203956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BA0DC33-5603-4EF5-BAF3-99757894468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2AC375-CE36-487D-AB30-FF66A85772BD}" type="datetimeFigureOut">
              <a:rPr lang="ru-RU" smtClean="0"/>
              <a:t>21.10.2025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3FBEC98-6518-42BC-9E3A-DBAEA02A94D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894775A-D4F9-4590-A72A-3F9116F5E8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1F527C-2F86-4BEF-B16F-215848EE22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66761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g"/><Relationship Id="rId5" Type="http://schemas.openxmlformats.org/officeDocument/2006/relationships/image" Target="../media/image10.jpg"/><Relationship Id="rId4" Type="http://schemas.openxmlformats.org/officeDocument/2006/relationships/image" Target="../media/image9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40328" y="966499"/>
            <a:ext cx="11125200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6000" b="1" dirty="0">
                <a:solidFill>
                  <a:srgbClr val="0070C0"/>
                </a:solidFill>
                <a:cs typeface="Aharoni" pitchFamily="2" charset="-79"/>
              </a:rPr>
              <a:t>Летняя профориентационная площадка для подростков с РАС</a:t>
            </a:r>
          </a:p>
          <a:p>
            <a:pPr lvl="0" algn="r"/>
            <a:endParaRPr lang="ru-RU" sz="4000" b="1" dirty="0" smtClean="0">
              <a:solidFill>
                <a:srgbClr val="00B0F0"/>
              </a:solidFill>
              <a:cs typeface="Aharoni" pitchFamily="2" charset="-79"/>
            </a:endParaRPr>
          </a:p>
          <a:p>
            <a:pPr lvl="0" algn="r"/>
            <a:r>
              <a:rPr lang="ru-RU" sz="4000" b="1" dirty="0" smtClean="0">
                <a:solidFill>
                  <a:srgbClr val="00B0F0"/>
                </a:solidFill>
                <a:cs typeface="Aharoni" pitchFamily="2" charset="-79"/>
              </a:rPr>
              <a:t>Опыт </a:t>
            </a:r>
            <a:r>
              <a:rPr lang="ru-RU" sz="4000" b="1" dirty="0">
                <a:solidFill>
                  <a:srgbClr val="00B0F0"/>
                </a:solidFill>
                <a:cs typeface="Aharoni" pitchFamily="2" charset="-79"/>
              </a:rPr>
              <a:t>проекта «Я выбираю профессию</a:t>
            </a:r>
            <a:r>
              <a:rPr lang="ru-RU" sz="4000" b="1" dirty="0" smtClean="0">
                <a:solidFill>
                  <a:srgbClr val="00B0F0"/>
                </a:solidFill>
                <a:cs typeface="Aharoni" pitchFamily="2" charset="-79"/>
              </a:rPr>
              <a:t>»</a:t>
            </a:r>
            <a:endParaRPr lang="ru-RU" sz="4000" b="1" dirty="0">
              <a:solidFill>
                <a:srgbClr val="00B0F0"/>
              </a:solidFill>
              <a:cs typeface="Aharoni" pitchFamily="2" charset="-79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40328" y="4740717"/>
            <a:ext cx="1129145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rgbClr val="7030A0"/>
                </a:solidFill>
              </a:rPr>
              <a:t>Организатор: СОООРДИ «Омофор»</a:t>
            </a:r>
          </a:p>
          <a:p>
            <a:r>
              <a:rPr lang="ru-RU" sz="2800" dirty="0">
                <a:solidFill>
                  <a:srgbClr val="7030A0"/>
                </a:solidFill>
              </a:rPr>
              <a:t>При поддержке: Министерство образования Свердловской области</a:t>
            </a:r>
          </a:p>
        </p:txBody>
      </p:sp>
    </p:spTree>
    <p:extLst>
      <p:ext uri="{BB962C8B-B14F-4D97-AF65-F5344CB8AC3E}">
        <p14:creationId xmlns:p14="http://schemas.microsoft.com/office/powerpoint/2010/main" val="2320763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6364" y="661934"/>
            <a:ext cx="4395806" cy="552595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404" b="17980"/>
          <a:stretch/>
        </p:blipFill>
        <p:spPr>
          <a:xfrm>
            <a:off x="5284048" y="0"/>
            <a:ext cx="6270643" cy="6849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94793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2104" y="0"/>
            <a:ext cx="3868341" cy="68580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915"/>
          <a:stretch/>
        </p:blipFill>
        <p:spPr>
          <a:xfrm>
            <a:off x="8816956" y="0"/>
            <a:ext cx="3097953" cy="685800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78" r="18625"/>
          <a:stretch/>
        </p:blipFill>
        <p:spPr>
          <a:xfrm>
            <a:off x="205507" y="1163780"/>
            <a:ext cx="6184266" cy="4530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86987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868341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10" r="50306" b="7519"/>
          <a:stretch/>
        </p:blipFill>
        <p:spPr>
          <a:xfrm rot="5400000">
            <a:off x="4909499" y="-787772"/>
            <a:ext cx="3408218" cy="524699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4" r="24135"/>
          <a:stretch/>
        </p:blipFill>
        <p:spPr>
          <a:xfrm>
            <a:off x="7495308" y="2770909"/>
            <a:ext cx="4591011" cy="4087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625743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215" b="26986"/>
          <a:stretch/>
        </p:blipFill>
        <p:spPr>
          <a:xfrm>
            <a:off x="6220692" y="2758750"/>
            <a:ext cx="4721170" cy="368361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57"/>
          <a:stretch/>
        </p:blipFill>
        <p:spPr>
          <a:xfrm>
            <a:off x="568038" y="152400"/>
            <a:ext cx="4721170" cy="3020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23407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283" b="11717"/>
          <a:stretch/>
        </p:blipFill>
        <p:spPr>
          <a:xfrm>
            <a:off x="665017" y="471052"/>
            <a:ext cx="3868341" cy="54864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9427" y="1361141"/>
            <a:ext cx="6570586" cy="3706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594882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8377" y="415636"/>
            <a:ext cx="10058400" cy="5673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169423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677" b="42424"/>
          <a:stretch/>
        </p:blipFill>
        <p:spPr>
          <a:xfrm>
            <a:off x="642773" y="824346"/>
            <a:ext cx="3868341" cy="205047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879" b="26262"/>
          <a:stretch/>
        </p:blipFill>
        <p:spPr>
          <a:xfrm>
            <a:off x="642774" y="3567674"/>
            <a:ext cx="3868341" cy="314498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049" b="21369"/>
          <a:stretch/>
        </p:blipFill>
        <p:spPr>
          <a:xfrm>
            <a:off x="5253906" y="235527"/>
            <a:ext cx="6029502" cy="300643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9305" y="3577201"/>
            <a:ext cx="5558704" cy="3135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03697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775" y="1825337"/>
            <a:ext cx="4728200" cy="2667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5577" y="1371601"/>
            <a:ext cx="6337016" cy="3574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213035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229" y="0"/>
            <a:ext cx="3868341" cy="6858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3819" y="124691"/>
            <a:ext cx="5652654" cy="318845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/>
          <a:srcRect l="22867" t="18389" r="36227" b="18878"/>
          <a:stretch/>
        </p:blipFill>
        <p:spPr>
          <a:xfrm>
            <a:off x="3976254" y="2840181"/>
            <a:ext cx="4372571" cy="3783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53132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618" y="246633"/>
            <a:ext cx="11277600" cy="6361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87461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F48E7DD-B609-4C73-92D2-915220107E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2729" y="180109"/>
            <a:ext cx="11454986" cy="1145454"/>
          </a:xfrm>
        </p:spPr>
        <p:txBody>
          <a:bodyPr>
            <a:norm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Актуальность проекта</a:t>
            </a:r>
            <a:endParaRPr lang="ru-RU" b="1" dirty="0">
              <a:solidFill>
                <a:srgbClr val="0070C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76BE180-1286-4236-96F0-A83F9DB213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3039" y="1699199"/>
            <a:ext cx="8310016" cy="4351338"/>
          </a:xfrm>
        </p:spPr>
        <p:txBody>
          <a:bodyPr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ru-RU" dirty="0" smtClean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Рост </a:t>
            </a:r>
            <a:r>
              <a:rPr lang="ru-RU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числа подростков с РАС, нуждающихся в сопровождении профориентации</a:t>
            </a:r>
            <a:r>
              <a:rPr lang="ru-RU" dirty="0" smtClean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dirty="0">
              <a:solidFill>
                <a:srgbClr val="0070C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ru-RU" dirty="0" smtClean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Дефицит </a:t>
            </a:r>
            <a:r>
              <a:rPr lang="ru-RU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программ, сочетающих профориентацию, коммуникацию и социализацию</a:t>
            </a:r>
            <a:r>
              <a:rPr lang="ru-RU" dirty="0" smtClean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dirty="0">
              <a:solidFill>
                <a:srgbClr val="0070C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ru-RU" dirty="0" smtClean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Каникулярный период, </a:t>
            </a:r>
            <a:r>
              <a:rPr lang="ru-RU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как ресурс для интенсивного погружения в профессии.</a:t>
            </a:r>
            <a:endParaRPr lang="ru-RU" dirty="0">
              <a:solidFill>
                <a:srgbClr val="0070C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8071" y="3869362"/>
            <a:ext cx="4493929" cy="2988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0564727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226" y="693652"/>
            <a:ext cx="4593108" cy="25908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46" y="3810002"/>
            <a:ext cx="4617669" cy="260465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t="-1" b="1101"/>
          <a:stretch/>
        </p:blipFill>
        <p:spPr>
          <a:xfrm>
            <a:off x="4835236" y="694577"/>
            <a:ext cx="7356764" cy="5179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582719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327" y="1362989"/>
            <a:ext cx="6779134" cy="382385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07928" y="407411"/>
            <a:ext cx="3400565" cy="6039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588449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08" r="22345"/>
          <a:stretch/>
        </p:blipFill>
        <p:spPr>
          <a:xfrm>
            <a:off x="748144" y="872836"/>
            <a:ext cx="5179519" cy="464127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5538" y="0"/>
            <a:ext cx="386834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542411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5611" y="0"/>
            <a:ext cx="3868341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1683" y="0"/>
            <a:ext cx="386834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384447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64" r="8570"/>
          <a:stretch/>
        </p:blipFill>
        <p:spPr>
          <a:xfrm>
            <a:off x="1676400" y="193962"/>
            <a:ext cx="8936182" cy="6287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367300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577" y="360218"/>
            <a:ext cx="10058400" cy="5673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501169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860758" y="577517"/>
            <a:ext cx="6509084" cy="5245768"/>
          </a:xfrm>
        </p:spPr>
        <p:txBody>
          <a:bodyPr/>
          <a:lstStyle/>
          <a:p>
            <a:pPr marL="0" indent="0">
              <a:buNone/>
            </a:pPr>
            <a:r>
              <a:rPr lang="ru-RU" sz="3200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Контакты:</a:t>
            </a:r>
          </a:p>
          <a:p>
            <a:pPr marL="0" indent="0">
              <a:buNone/>
            </a:pPr>
            <a:endParaRPr lang="ru-RU" sz="3200" dirty="0" smtClean="0">
              <a:solidFill>
                <a:srgbClr val="0070C0"/>
              </a:solidFill>
              <a:latin typeface="Arial Black" panose="020B0A04020102020204" pitchFamily="34" charset="0"/>
            </a:endParaRPr>
          </a:p>
          <a:p>
            <a:pPr marL="0" indent="0">
              <a:buNone/>
            </a:pPr>
            <a:r>
              <a:rPr lang="ru-RU" sz="3200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Наталья Алексеевна </a:t>
            </a:r>
            <a:r>
              <a:rPr lang="ru-RU" sz="3200" dirty="0" err="1" smtClean="0">
                <a:solidFill>
                  <a:srgbClr val="0070C0"/>
                </a:solidFill>
                <a:latin typeface="Arial Black" panose="020B0A04020102020204" pitchFamily="34" charset="0"/>
              </a:rPr>
              <a:t>Кошелюк</a:t>
            </a:r>
            <a:r>
              <a:rPr lang="ru-RU" sz="3200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, специальный психолог</a:t>
            </a:r>
          </a:p>
          <a:p>
            <a:pPr marL="0" indent="0">
              <a:buNone/>
            </a:pPr>
            <a:endParaRPr lang="ru-RU" dirty="0">
              <a:solidFill>
                <a:srgbClr val="0070C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57423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77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77696" y="4734358"/>
            <a:ext cx="3314428" cy="1915824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F48E7DD-B609-4C73-92D2-915220107E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2729" y="0"/>
            <a:ext cx="11275713" cy="1187128"/>
          </a:xfrm>
        </p:spPr>
        <p:txBody>
          <a:bodyPr>
            <a:noAutofit/>
          </a:bodyPr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+mn-lt"/>
              </a:rPr>
              <a:t>ЦЕЛЬ, ЗАДАЧИ</a:t>
            </a:r>
            <a:endParaRPr lang="ru-RU" sz="4800" b="1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1BFB25D8-21F5-4323-83DC-1B7E472658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4909" y="1187128"/>
            <a:ext cx="11407215" cy="5366071"/>
          </a:xfrm>
        </p:spPr>
        <p:txBody>
          <a:bodyPr>
            <a:normAutofit fontScale="85000" lnSpcReduction="10000"/>
          </a:bodyPr>
          <a:lstStyle/>
          <a:p>
            <a:pPr marL="0" indent="0" algn="just">
              <a:buNone/>
            </a:pPr>
            <a:r>
              <a:rPr lang="ru-RU" sz="4200" dirty="0" smtClean="0">
                <a:solidFill>
                  <a:srgbClr val="0070C0"/>
                </a:solidFill>
              </a:rPr>
              <a:t>- Создание </a:t>
            </a:r>
            <a:r>
              <a:rPr lang="ru-RU" sz="4200" dirty="0">
                <a:solidFill>
                  <a:srgbClr val="0070C0"/>
                </a:solidFill>
              </a:rPr>
              <a:t>условий для осознанного профессионального выбора подростков с РАС через </a:t>
            </a:r>
            <a:r>
              <a:rPr lang="ru-RU" sz="4200" dirty="0" smtClean="0">
                <a:solidFill>
                  <a:srgbClr val="0070C0"/>
                </a:solidFill>
              </a:rPr>
              <a:t>практику.</a:t>
            </a:r>
            <a:endParaRPr lang="ru-RU" sz="4200" dirty="0">
              <a:solidFill>
                <a:srgbClr val="0070C0"/>
              </a:solidFill>
            </a:endParaRPr>
          </a:p>
          <a:p>
            <a:endParaRPr lang="ru-RU" dirty="0">
              <a:solidFill>
                <a:srgbClr val="ED7D31"/>
              </a:solidFill>
            </a:endParaRPr>
          </a:p>
          <a:p>
            <a:pPr marL="0" indent="0">
              <a:buNone/>
            </a:pPr>
            <a:r>
              <a:rPr lang="ru-RU" sz="4100" b="1" dirty="0">
                <a:solidFill>
                  <a:srgbClr val="00B050"/>
                </a:solidFill>
              </a:rPr>
              <a:t>Задачи</a:t>
            </a:r>
            <a:r>
              <a:rPr lang="ru-RU" sz="4100" b="1" dirty="0" smtClean="0">
                <a:solidFill>
                  <a:srgbClr val="00B050"/>
                </a:solidFill>
              </a:rPr>
              <a:t>:</a:t>
            </a:r>
            <a:endParaRPr lang="ru-RU" dirty="0">
              <a:solidFill>
                <a:srgbClr val="ED7D31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ru-RU" dirty="0" smtClean="0">
                <a:solidFill>
                  <a:srgbClr val="00B0F0"/>
                </a:solidFill>
              </a:rPr>
              <a:t> Познакомить </a:t>
            </a:r>
            <a:r>
              <a:rPr lang="ru-RU" dirty="0">
                <a:solidFill>
                  <a:srgbClr val="00B0F0"/>
                </a:solidFill>
              </a:rPr>
              <a:t>с профессиями через мастер-классы и экскурсии.</a:t>
            </a:r>
          </a:p>
          <a:p>
            <a:pPr>
              <a:buFont typeface="Wingdings" panose="05000000000000000000" pitchFamily="2" charset="2"/>
              <a:buChar char="Ø"/>
            </a:pPr>
            <a:endParaRPr lang="ru-RU" dirty="0">
              <a:solidFill>
                <a:srgbClr val="00B0F0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ru-RU" dirty="0" smtClean="0">
                <a:solidFill>
                  <a:srgbClr val="00B0F0"/>
                </a:solidFill>
              </a:rPr>
              <a:t> Развить </a:t>
            </a:r>
            <a:r>
              <a:rPr lang="ru-RU" dirty="0">
                <a:solidFill>
                  <a:srgbClr val="00B0F0"/>
                </a:solidFill>
              </a:rPr>
              <a:t>навыки диалога, самопрезентации и работы в команде.</a:t>
            </a:r>
          </a:p>
          <a:p>
            <a:pPr>
              <a:buFont typeface="Wingdings" panose="05000000000000000000" pitchFamily="2" charset="2"/>
              <a:buChar char="Ø"/>
            </a:pPr>
            <a:endParaRPr lang="ru-RU" dirty="0">
              <a:solidFill>
                <a:srgbClr val="00B0F0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ru-RU" dirty="0" smtClean="0">
                <a:solidFill>
                  <a:srgbClr val="00B0F0"/>
                </a:solidFill>
              </a:rPr>
              <a:t> Обучить </a:t>
            </a:r>
            <a:r>
              <a:rPr lang="ru-RU" dirty="0">
                <a:solidFill>
                  <a:srgbClr val="00B0F0"/>
                </a:solidFill>
              </a:rPr>
              <a:t>безопасному взаимодействию в цифровой среде.</a:t>
            </a:r>
          </a:p>
          <a:p>
            <a:pPr>
              <a:buFont typeface="Wingdings" panose="05000000000000000000" pitchFamily="2" charset="2"/>
              <a:buChar char="Ø"/>
            </a:pPr>
            <a:endParaRPr lang="ru-RU" dirty="0">
              <a:solidFill>
                <a:srgbClr val="00B0F0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ru-RU" dirty="0" smtClean="0">
                <a:solidFill>
                  <a:srgbClr val="00B0F0"/>
                </a:solidFill>
              </a:rPr>
              <a:t> Сформировать </a:t>
            </a:r>
            <a:r>
              <a:rPr lang="ru-RU" dirty="0">
                <a:solidFill>
                  <a:srgbClr val="00B0F0"/>
                </a:solidFill>
              </a:rPr>
              <a:t>сообщество участников и родителей </a:t>
            </a:r>
            <a:endParaRPr lang="ru-RU" dirty="0" smtClean="0">
              <a:solidFill>
                <a:srgbClr val="00B0F0"/>
              </a:solidFill>
            </a:endParaRPr>
          </a:p>
          <a:p>
            <a:pPr marL="0" indent="0">
              <a:buNone/>
            </a:pPr>
            <a:r>
              <a:rPr lang="ru-RU" dirty="0" smtClean="0">
                <a:solidFill>
                  <a:srgbClr val="00B0F0"/>
                </a:solidFill>
              </a:rPr>
              <a:t>для </a:t>
            </a:r>
            <a:r>
              <a:rPr lang="ru-RU" dirty="0">
                <a:solidFill>
                  <a:srgbClr val="00B0F0"/>
                </a:solidFill>
              </a:rPr>
              <a:t>дальнейшей поддержки.</a:t>
            </a:r>
            <a:endParaRPr lang="ru-RU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06188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51164" y="1319335"/>
            <a:ext cx="10404764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i="1" dirty="0" smtClean="0">
                <a:solidFill>
                  <a:srgbClr val="00B050"/>
                </a:solidFill>
              </a:rPr>
              <a:t>Фотомастерская:</a:t>
            </a:r>
            <a:endParaRPr lang="ru-RU" sz="2800" dirty="0">
              <a:solidFill>
                <a:srgbClr val="0070C0"/>
              </a:solidFill>
            </a:endParaRP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ru-RU" sz="2800" dirty="0">
                <a:solidFill>
                  <a:srgbClr val="0070C0"/>
                </a:solidFill>
              </a:rPr>
              <a:t>Уличная съемка, портреты, работа с светом</a:t>
            </a:r>
            <a:r>
              <a:rPr lang="ru-RU" sz="2800" dirty="0" smtClean="0">
                <a:solidFill>
                  <a:srgbClr val="0070C0"/>
                </a:solidFill>
              </a:rPr>
              <a:t>.</a:t>
            </a:r>
            <a:endParaRPr lang="ru-RU" sz="2800" dirty="0">
              <a:solidFill>
                <a:srgbClr val="0070C0"/>
              </a:solidFill>
            </a:endParaRP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ru-RU" sz="2800" dirty="0">
                <a:solidFill>
                  <a:srgbClr val="0070C0"/>
                </a:solidFill>
              </a:rPr>
              <a:t>Фотовыставка в заключительный день.</a:t>
            </a:r>
          </a:p>
          <a:p>
            <a:endParaRPr lang="ru-RU" sz="2800" dirty="0">
              <a:solidFill>
                <a:srgbClr val="0070C0"/>
              </a:solidFill>
            </a:endParaRPr>
          </a:p>
          <a:p>
            <a:r>
              <a:rPr lang="ru-RU" sz="2800" b="1" i="1" dirty="0">
                <a:solidFill>
                  <a:srgbClr val="00B050"/>
                </a:solidFill>
              </a:rPr>
              <a:t>Кулинарный мастер-класс</a:t>
            </a:r>
            <a:r>
              <a:rPr lang="ru-RU" sz="2800" b="1" i="1" dirty="0" smtClean="0">
                <a:solidFill>
                  <a:srgbClr val="00B050"/>
                </a:solidFill>
              </a:rPr>
              <a:t>:</a:t>
            </a:r>
            <a:endParaRPr lang="ru-RU" sz="2800" dirty="0">
              <a:solidFill>
                <a:srgbClr val="0070C0"/>
              </a:solidFill>
            </a:endParaRP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ru-RU" sz="2800" dirty="0">
                <a:solidFill>
                  <a:srgbClr val="0070C0"/>
                </a:solidFill>
              </a:rPr>
              <a:t>Приготовление пиццы в техникуме «Кулинар</a:t>
            </a:r>
            <a:r>
              <a:rPr lang="ru-RU" sz="2800" dirty="0" smtClean="0">
                <a:solidFill>
                  <a:srgbClr val="0070C0"/>
                </a:solidFill>
              </a:rPr>
              <a:t>».</a:t>
            </a:r>
            <a:endParaRPr lang="ru-RU" sz="2800" dirty="0">
              <a:solidFill>
                <a:srgbClr val="0070C0"/>
              </a:solidFill>
            </a:endParaRP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ru-RU" sz="2800" dirty="0">
                <a:solidFill>
                  <a:srgbClr val="0070C0"/>
                </a:solidFill>
              </a:rPr>
              <a:t>Участие в </a:t>
            </a:r>
            <a:r>
              <a:rPr lang="ru-RU" sz="2800" dirty="0" err="1">
                <a:solidFill>
                  <a:srgbClr val="0070C0"/>
                </a:solidFill>
              </a:rPr>
              <a:t>квесте</a:t>
            </a:r>
            <a:r>
              <a:rPr lang="ru-RU" sz="2800" dirty="0">
                <a:solidFill>
                  <a:srgbClr val="0070C0"/>
                </a:solidFill>
              </a:rPr>
              <a:t> по продуктам и блюдам.</a:t>
            </a:r>
          </a:p>
          <a:p>
            <a:endParaRPr lang="ru-RU" sz="2800" dirty="0">
              <a:solidFill>
                <a:srgbClr val="0070C0"/>
              </a:solidFill>
            </a:endParaRPr>
          </a:p>
          <a:p>
            <a:r>
              <a:rPr lang="ru-RU" sz="2800" b="1" i="1" dirty="0">
                <a:solidFill>
                  <a:srgbClr val="00B050"/>
                </a:solidFill>
              </a:rPr>
              <a:t>Типография</a:t>
            </a:r>
            <a:r>
              <a:rPr lang="ru-RU" sz="2800" b="1" i="1" dirty="0" smtClean="0">
                <a:solidFill>
                  <a:srgbClr val="00B050"/>
                </a:solidFill>
              </a:rPr>
              <a:t>:</a:t>
            </a:r>
            <a:endParaRPr lang="ru-RU" sz="2800" dirty="0">
              <a:solidFill>
                <a:srgbClr val="0070C0"/>
              </a:solidFill>
            </a:endParaRP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ru-RU" sz="2800" dirty="0">
                <a:solidFill>
                  <a:srgbClr val="0070C0"/>
                </a:solidFill>
              </a:rPr>
              <a:t>Создание дизайна и печать на футболках</a:t>
            </a:r>
            <a:r>
              <a:rPr lang="ru-RU" sz="2800" dirty="0" smtClean="0">
                <a:solidFill>
                  <a:srgbClr val="0070C0"/>
                </a:solidFill>
              </a:rPr>
              <a:t>.</a:t>
            </a:r>
            <a:endParaRPr lang="ru-RU" sz="2800" dirty="0">
              <a:solidFill>
                <a:srgbClr val="0070C0"/>
              </a:solidFill>
            </a:endParaRP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ru-RU" sz="2800" dirty="0">
                <a:solidFill>
                  <a:srgbClr val="0070C0"/>
                </a:solidFill>
              </a:rPr>
              <a:t>Знакомство с профессиями оператора БПЛА и технолога.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29490" y="58847"/>
            <a:ext cx="1152698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b="1" dirty="0">
                <a:solidFill>
                  <a:srgbClr val="0070C0"/>
                </a:solidFill>
              </a:rPr>
              <a:t>Примеры активностей</a:t>
            </a:r>
          </a:p>
        </p:txBody>
      </p:sp>
    </p:spTree>
    <p:extLst>
      <p:ext uri="{BB962C8B-B14F-4D97-AF65-F5344CB8AC3E}">
        <p14:creationId xmlns:p14="http://schemas.microsoft.com/office/powerpoint/2010/main" val="7171680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825364" y="1693085"/>
            <a:ext cx="10925328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§"/>
            </a:pPr>
            <a:r>
              <a:rPr lang="ru-RU" sz="2800" dirty="0" smtClean="0">
                <a:solidFill>
                  <a:srgbClr val="0070C0"/>
                </a:solidFill>
              </a:rPr>
              <a:t>Экскурсии </a:t>
            </a:r>
            <a:r>
              <a:rPr lang="ru-RU" sz="2800" dirty="0">
                <a:solidFill>
                  <a:srgbClr val="0070C0"/>
                </a:solidFill>
              </a:rPr>
              <a:t>в колледжи и техникумы </a:t>
            </a:r>
            <a:r>
              <a:rPr lang="ru-RU" sz="2800" dirty="0" smtClean="0">
                <a:solidFill>
                  <a:srgbClr val="0070C0"/>
                </a:solidFill>
              </a:rPr>
              <a:t>(3 учреждения).</a:t>
            </a:r>
            <a:endParaRPr lang="ru-RU" sz="2800" dirty="0">
              <a:solidFill>
                <a:srgbClr val="0070C0"/>
              </a:solidFill>
            </a:endParaRPr>
          </a:p>
          <a:p>
            <a:pPr marL="457200" indent="-457200">
              <a:buFont typeface="Wingdings" panose="05000000000000000000" pitchFamily="2" charset="2"/>
              <a:buChar char="§"/>
            </a:pPr>
            <a:endParaRPr lang="ru-RU" sz="2800" dirty="0">
              <a:solidFill>
                <a:srgbClr val="0070C0"/>
              </a:solidFill>
            </a:endParaRP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ru-RU" sz="2800" dirty="0">
                <a:solidFill>
                  <a:srgbClr val="0070C0"/>
                </a:solidFill>
              </a:rPr>
              <a:t>Практические мастер-классы (повар, фотограф, дизайнер, полиграфист).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endParaRPr lang="ru-RU" sz="2800" dirty="0">
              <a:solidFill>
                <a:srgbClr val="0070C0"/>
              </a:solidFill>
            </a:endParaRP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ru-RU" sz="2800" dirty="0">
                <a:solidFill>
                  <a:srgbClr val="0070C0"/>
                </a:solidFill>
              </a:rPr>
              <a:t>Коммуникативные тренинги (диалоги, чаты, </a:t>
            </a:r>
            <a:r>
              <a:rPr lang="ru-RU" sz="2800" dirty="0" err="1">
                <a:solidFill>
                  <a:srgbClr val="0070C0"/>
                </a:solidFill>
              </a:rPr>
              <a:t>самопрезентация</a:t>
            </a:r>
            <a:r>
              <a:rPr lang="ru-RU" sz="2800" dirty="0">
                <a:solidFill>
                  <a:srgbClr val="0070C0"/>
                </a:solidFill>
              </a:rPr>
              <a:t>).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endParaRPr lang="ru-RU" sz="2800" dirty="0">
              <a:solidFill>
                <a:srgbClr val="0070C0"/>
              </a:solidFill>
            </a:endParaRP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ru-RU" sz="2800" dirty="0">
                <a:solidFill>
                  <a:srgbClr val="0070C0"/>
                </a:solidFill>
              </a:rPr>
              <a:t>Активный отдых (йога, спортивные игры, творческие </a:t>
            </a:r>
            <a:r>
              <a:rPr lang="ru-RU" sz="2800" dirty="0" err="1">
                <a:solidFill>
                  <a:srgbClr val="0070C0"/>
                </a:solidFill>
              </a:rPr>
              <a:t>флешмобы</a:t>
            </a:r>
            <a:r>
              <a:rPr lang="ru-RU" sz="2800" dirty="0">
                <a:solidFill>
                  <a:srgbClr val="0070C0"/>
                </a:solidFill>
              </a:rPr>
              <a:t>).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57200" y="293316"/>
            <a:ext cx="1129349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b="1" dirty="0">
                <a:solidFill>
                  <a:srgbClr val="0070C0"/>
                </a:solidFill>
              </a:rPr>
              <a:t>Формы и методы работы</a:t>
            </a:r>
          </a:p>
        </p:txBody>
      </p:sp>
    </p:spTree>
    <p:extLst>
      <p:ext uri="{BB962C8B-B14F-4D97-AF65-F5344CB8AC3E}">
        <p14:creationId xmlns:p14="http://schemas.microsoft.com/office/powerpoint/2010/main" val="41516155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78872" y="944203"/>
            <a:ext cx="10875818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 smtClean="0">
                <a:solidFill>
                  <a:srgbClr val="00B0F0"/>
                </a:solidFill>
              </a:rPr>
              <a:t>Ежедневная </a:t>
            </a:r>
            <a:r>
              <a:rPr lang="ru-RU" sz="2800" dirty="0">
                <a:solidFill>
                  <a:srgbClr val="00B0F0"/>
                </a:solidFill>
              </a:rPr>
              <a:t>рефлексия (обсуждение эмоций и достижений</a:t>
            </a:r>
            <a:r>
              <a:rPr lang="ru-RU" sz="2800" dirty="0" smtClean="0">
                <a:solidFill>
                  <a:srgbClr val="00B0F0"/>
                </a:solidFill>
              </a:rPr>
              <a:t>).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ru-RU" sz="2800" dirty="0">
              <a:solidFill>
                <a:srgbClr val="00B0F0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 smtClean="0">
                <a:solidFill>
                  <a:srgbClr val="00B0F0"/>
                </a:solidFill>
              </a:rPr>
              <a:t>Наблюдение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ru-RU" sz="2800" dirty="0">
              <a:solidFill>
                <a:srgbClr val="00B0F0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>
                <a:solidFill>
                  <a:srgbClr val="00B0F0"/>
                </a:solidFill>
              </a:rPr>
              <a:t>И</a:t>
            </a:r>
            <a:r>
              <a:rPr lang="ru-RU" sz="2800" dirty="0" smtClean="0">
                <a:solidFill>
                  <a:srgbClr val="00B0F0"/>
                </a:solidFill>
              </a:rPr>
              <a:t>ндивидуальное сопровождение при необходимости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ru-RU" sz="2800" dirty="0" smtClean="0">
              <a:solidFill>
                <a:srgbClr val="00B0F0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 smtClean="0">
                <a:solidFill>
                  <a:srgbClr val="00B0F0"/>
                </a:solidFill>
              </a:rPr>
              <a:t>Визуальная поддержка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ru-RU" sz="2800" dirty="0" smtClean="0">
              <a:solidFill>
                <a:srgbClr val="00B0F0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 smtClean="0">
                <a:solidFill>
                  <a:srgbClr val="00B0F0"/>
                </a:solidFill>
              </a:rPr>
              <a:t>Структурирование пространства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ru-RU" sz="2800" dirty="0">
              <a:solidFill>
                <a:srgbClr val="00B0F0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>
                <a:solidFill>
                  <a:srgbClr val="00B0F0"/>
                </a:solidFill>
              </a:rPr>
              <a:t>Чат для родителей (оперативная связь, ответы на вопросы</a:t>
            </a:r>
            <a:r>
              <a:rPr lang="ru-RU" sz="2800" dirty="0" smtClean="0">
                <a:solidFill>
                  <a:srgbClr val="00B0F0"/>
                </a:solidFill>
              </a:rPr>
              <a:t>).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ru-RU" sz="2800" dirty="0">
              <a:solidFill>
                <a:srgbClr val="00B0F0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>
                <a:solidFill>
                  <a:srgbClr val="00B0F0"/>
                </a:solidFill>
              </a:rPr>
              <a:t>Telegram-канал (методические материалы, анонсы, поддержка).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67145" y="113206"/>
            <a:ext cx="1149927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b="1" dirty="0">
                <a:solidFill>
                  <a:srgbClr val="0070C0"/>
                </a:solidFill>
              </a:rPr>
              <a:t>Инструменты сопровождения</a:t>
            </a:r>
          </a:p>
        </p:txBody>
      </p:sp>
    </p:spTree>
    <p:extLst>
      <p:ext uri="{BB962C8B-B14F-4D97-AF65-F5344CB8AC3E}">
        <p14:creationId xmlns:p14="http://schemas.microsoft.com/office/powerpoint/2010/main" val="23346728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r="13204"/>
          <a:stretch/>
        </p:blipFill>
        <p:spPr>
          <a:xfrm>
            <a:off x="7583055" y="2683308"/>
            <a:ext cx="4553527" cy="2951018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A9F340B-8B73-439A-ACDA-5673DB1AB4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42" y="182100"/>
            <a:ext cx="11788587" cy="1325563"/>
          </a:xfrm>
        </p:spPr>
        <p:txBody>
          <a:bodyPr>
            <a:norm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3200" b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Качественные результаты</a:t>
            </a:r>
            <a:endParaRPr lang="ru-RU" sz="3200" b="1" dirty="0">
              <a:solidFill>
                <a:srgbClr val="0070C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68DF45D-F094-44B6-803E-CBF6F67A19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8036" y="1357745"/>
            <a:ext cx="10820400" cy="5029200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sz="3200" b="1" dirty="0" smtClean="0">
                <a:solidFill>
                  <a:srgbClr val="00B050"/>
                </a:solidFill>
              </a:rPr>
              <a:t>Профориентация:</a:t>
            </a:r>
            <a:endParaRPr lang="ru-RU" sz="3200" b="1" dirty="0">
              <a:solidFill>
                <a:srgbClr val="00B050"/>
              </a:solidFill>
            </a:endParaRPr>
          </a:p>
          <a:p>
            <a:r>
              <a:rPr lang="ru-RU" sz="3200" dirty="0">
                <a:solidFill>
                  <a:srgbClr val="0070C0"/>
                </a:solidFill>
              </a:rPr>
              <a:t>У</a:t>
            </a:r>
            <a:r>
              <a:rPr lang="ru-RU" sz="3200" dirty="0" smtClean="0">
                <a:solidFill>
                  <a:srgbClr val="0070C0"/>
                </a:solidFill>
              </a:rPr>
              <a:t>частники </a:t>
            </a:r>
            <a:r>
              <a:rPr lang="ru-RU" sz="3200" dirty="0">
                <a:solidFill>
                  <a:srgbClr val="0070C0"/>
                </a:solidFill>
              </a:rPr>
              <a:t>расширили знания о профессиях</a:t>
            </a:r>
            <a:r>
              <a:rPr lang="ru-RU" sz="3200" dirty="0" smtClean="0">
                <a:solidFill>
                  <a:srgbClr val="0070C0"/>
                </a:solidFill>
              </a:rPr>
              <a:t>.</a:t>
            </a:r>
            <a:endParaRPr lang="ru-RU" sz="3200" dirty="0">
              <a:solidFill>
                <a:srgbClr val="0070C0"/>
              </a:solidFill>
            </a:endParaRPr>
          </a:p>
          <a:p>
            <a:r>
              <a:rPr lang="ru-RU" sz="3200" dirty="0" smtClean="0">
                <a:solidFill>
                  <a:srgbClr val="0070C0"/>
                </a:solidFill>
              </a:rPr>
              <a:t>Несколько человек определились </a:t>
            </a:r>
            <a:r>
              <a:rPr lang="ru-RU" sz="3200" dirty="0">
                <a:solidFill>
                  <a:srgbClr val="0070C0"/>
                </a:solidFill>
              </a:rPr>
              <a:t>с направлением дальнейшего обучения.</a:t>
            </a:r>
          </a:p>
          <a:p>
            <a:endParaRPr lang="ru-RU" sz="3200" dirty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ru-RU" sz="3200" b="1" dirty="0">
                <a:solidFill>
                  <a:srgbClr val="00B050"/>
                </a:solidFill>
              </a:rPr>
              <a:t>Коммуникация</a:t>
            </a:r>
            <a:r>
              <a:rPr lang="ru-RU" sz="3200" b="1" dirty="0" smtClean="0">
                <a:solidFill>
                  <a:srgbClr val="00B050"/>
                </a:solidFill>
              </a:rPr>
              <a:t>:</a:t>
            </a:r>
            <a:endParaRPr lang="ru-RU" sz="3200" b="1" dirty="0">
              <a:solidFill>
                <a:srgbClr val="00B050"/>
              </a:solidFill>
            </a:endParaRPr>
          </a:p>
          <a:p>
            <a:r>
              <a:rPr lang="ru-RU" sz="3200" dirty="0" smtClean="0">
                <a:solidFill>
                  <a:srgbClr val="0070C0"/>
                </a:solidFill>
              </a:rPr>
              <a:t>Участники освоили </a:t>
            </a:r>
            <a:r>
              <a:rPr lang="ru-RU" sz="3200" dirty="0">
                <a:solidFill>
                  <a:srgbClr val="0070C0"/>
                </a:solidFill>
              </a:rPr>
              <a:t>техники ведения диалога</a:t>
            </a:r>
            <a:r>
              <a:rPr lang="ru-RU" sz="3200" dirty="0" smtClean="0">
                <a:solidFill>
                  <a:srgbClr val="0070C0"/>
                </a:solidFill>
              </a:rPr>
              <a:t>.</a:t>
            </a:r>
            <a:endParaRPr lang="ru-RU" sz="3200" dirty="0">
              <a:solidFill>
                <a:srgbClr val="0070C0"/>
              </a:solidFill>
            </a:endParaRPr>
          </a:p>
          <a:p>
            <a:r>
              <a:rPr lang="ru-RU" sz="3200" dirty="0" smtClean="0">
                <a:solidFill>
                  <a:srgbClr val="0070C0"/>
                </a:solidFill>
              </a:rPr>
              <a:t>улучшили </a:t>
            </a:r>
            <a:r>
              <a:rPr lang="ru-RU" sz="3200" dirty="0">
                <a:solidFill>
                  <a:srgbClr val="0070C0"/>
                </a:solidFill>
              </a:rPr>
              <a:t>навыки общения в мессенджерах.</a:t>
            </a:r>
          </a:p>
          <a:p>
            <a:endParaRPr lang="ru-RU" sz="3200" dirty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ru-RU" sz="3200" b="1" dirty="0">
                <a:solidFill>
                  <a:srgbClr val="00B050"/>
                </a:solidFill>
              </a:rPr>
              <a:t>Социализация</a:t>
            </a:r>
            <a:r>
              <a:rPr lang="ru-RU" sz="3200" b="1" dirty="0" smtClean="0">
                <a:solidFill>
                  <a:srgbClr val="00B050"/>
                </a:solidFill>
              </a:rPr>
              <a:t>:</a:t>
            </a:r>
            <a:endParaRPr lang="ru-RU" sz="3200" b="1" dirty="0">
              <a:solidFill>
                <a:srgbClr val="00B050"/>
              </a:solidFill>
            </a:endParaRPr>
          </a:p>
          <a:p>
            <a:r>
              <a:rPr lang="ru-RU" sz="3200" dirty="0">
                <a:solidFill>
                  <a:srgbClr val="0070C0"/>
                </a:solidFill>
              </a:rPr>
              <a:t>У</a:t>
            </a:r>
            <a:r>
              <a:rPr lang="ru-RU" sz="3200" dirty="0" smtClean="0">
                <a:solidFill>
                  <a:srgbClr val="0070C0"/>
                </a:solidFill>
              </a:rPr>
              <a:t>частники </a:t>
            </a:r>
            <a:r>
              <a:rPr lang="ru-RU" sz="3200" dirty="0">
                <a:solidFill>
                  <a:srgbClr val="0070C0"/>
                </a:solidFill>
              </a:rPr>
              <a:t>получили опыт командной работы</a:t>
            </a:r>
            <a:r>
              <a:rPr lang="ru-RU" sz="3200" dirty="0" smtClean="0">
                <a:solidFill>
                  <a:srgbClr val="0070C0"/>
                </a:solidFill>
              </a:rPr>
              <a:t>.</a:t>
            </a:r>
            <a:endParaRPr lang="ru-RU" sz="3200" dirty="0">
              <a:solidFill>
                <a:srgbClr val="0070C0"/>
              </a:solidFill>
            </a:endParaRPr>
          </a:p>
          <a:p>
            <a:r>
              <a:rPr lang="ru-RU" sz="3200" dirty="0" smtClean="0">
                <a:solidFill>
                  <a:srgbClr val="0070C0"/>
                </a:solidFill>
              </a:rPr>
              <a:t>развили </a:t>
            </a:r>
            <a:r>
              <a:rPr lang="ru-RU" sz="3200" dirty="0">
                <a:solidFill>
                  <a:srgbClr val="0070C0"/>
                </a:solidFill>
              </a:rPr>
              <a:t>навыки самопрезентации.</a:t>
            </a:r>
            <a:endParaRPr lang="ru-RU" sz="32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62269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99" r="20846"/>
          <a:stretch/>
        </p:blipFill>
        <p:spPr>
          <a:xfrm>
            <a:off x="213717" y="520778"/>
            <a:ext cx="5286375" cy="567356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970" b="22424"/>
          <a:stretch/>
        </p:blipFill>
        <p:spPr>
          <a:xfrm>
            <a:off x="5614392" y="0"/>
            <a:ext cx="3868341" cy="415636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083" b="26875"/>
          <a:stretch/>
        </p:blipFill>
        <p:spPr>
          <a:xfrm>
            <a:off x="8090892" y="3357561"/>
            <a:ext cx="3868341" cy="35004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73888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333" b="20202"/>
          <a:stretch/>
        </p:blipFill>
        <p:spPr>
          <a:xfrm>
            <a:off x="353428" y="0"/>
            <a:ext cx="3104079" cy="36576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636" b="13536"/>
          <a:stretch/>
        </p:blipFill>
        <p:spPr>
          <a:xfrm rot="10800000">
            <a:off x="3880543" y="72605"/>
            <a:ext cx="3153371" cy="351239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7681681" y="72604"/>
            <a:ext cx="3868341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868" b="8687"/>
          <a:stretch/>
        </p:blipFill>
        <p:spPr>
          <a:xfrm rot="10800000">
            <a:off x="578164" y="3721805"/>
            <a:ext cx="2654608" cy="303290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727" b="13131"/>
          <a:stretch/>
        </p:blipFill>
        <p:spPr>
          <a:xfrm rot="10800000">
            <a:off x="3977523" y="3817965"/>
            <a:ext cx="2959409" cy="28405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786514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309</TotalTime>
  <Words>309</Words>
  <Application>Microsoft Office PowerPoint</Application>
  <PresentationFormat>Широкоэкранный</PresentationFormat>
  <Paragraphs>70</Paragraphs>
  <Slides>26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34" baseType="lpstr">
      <vt:lpstr>Aharoni</vt:lpstr>
      <vt:lpstr>Arial</vt:lpstr>
      <vt:lpstr>Arial Black</vt:lpstr>
      <vt:lpstr>Calibri</vt:lpstr>
      <vt:lpstr>Calibri Light</vt:lpstr>
      <vt:lpstr>Times New Roman</vt:lpstr>
      <vt:lpstr>Wingdings</vt:lpstr>
      <vt:lpstr>Тема Office</vt:lpstr>
      <vt:lpstr>Презентация PowerPoint</vt:lpstr>
      <vt:lpstr> Актуальность проекта</vt:lpstr>
      <vt:lpstr>ЦЕЛЬ, ЗАДАЧИ</vt:lpstr>
      <vt:lpstr>Презентация PowerPoint</vt:lpstr>
      <vt:lpstr>Презентация PowerPoint</vt:lpstr>
      <vt:lpstr>Презентация PowerPoint</vt:lpstr>
      <vt:lpstr>Качественные результаты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Fastkillah Admiral</dc:creator>
  <cp:lastModifiedBy>Наталья Кошелюк</cp:lastModifiedBy>
  <cp:revision>24</cp:revision>
  <dcterms:created xsi:type="dcterms:W3CDTF">2020-10-21T12:57:25Z</dcterms:created>
  <dcterms:modified xsi:type="dcterms:W3CDTF">2025-10-21T08:03:27Z</dcterms:modified>
</cp:coreProperties>
</file>