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8" r:id="rId4"/>
    <p:sldId id="258" r:id="rId5"/>
    <p:sldId id="264" r:id="rId6"/>
    <p:sldId id="262" r:id="rId7"/>
    <p:sldId id="263" r:id="rId8"/>
    <p:sldId id="265" r:id="rId9"/>
    <p:sldId id="266" r:id="rId10"/>
    <p:sldId id="267" r:id="rId11"/>
    <p:sldId id="259" r:id="rId12"/>
  </p:sldIdLst>
  <p:sldSz cx="9144000" cy="5143500" type="screen16x9"/>
  <p:notesSz cx="9144000" cy="51435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j+AhoLMpKhuDK8awBoWvtu1iH+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5030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2192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5434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676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body" idx="2"/>
          </p:nvPr>
        </p:nvSpPr>
        <p:spPr>
          <a:xfrm>
            <a:off x="46291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628650" y="1370012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6286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3028950" y="4767261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6457950" y="4767261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531800" y="1450706"/>
            <a:ext cx="7508875" cy="55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531800" y="3942825"/>
            <a:ext cx="41625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Verdana"/>
              <a:buNone/>
            </a:pPr>
            <a:r>
              <a:rPr lang="ru-RU" sz="12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Чешко Светлана Леонидовна</a:t>
            </a:r>
            <a:r>
              <a:rPr lang="en-US" sz="12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,</a:t>
            </a:r>
            <a:r>
              <a:rPr lang="ru-RU" sz="12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 заместитель директора ГАПОУ СО «Социально-профессиональный техникум «Строитель», руководитель регионального центра развития движения «</a:t>
            </a:r>
            <a:r>
              <a:rPr lang="ru-RU" sz="1200" b="1" i="0" u="none" strike="noStrike" cap="none" dirty="0" err="1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Абилимпикс</a:t>
            </a:r>
            <a:r>
              <a:rPr lang="ru-RU" sz="12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»</a:t>
            </a:r>
            <a:r>
              <a:rPr lang="en-US" sz="12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A5A5A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620593" y="1501933"/>
            <a:ext cx="57150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400"/>
            </a:pPr>
            <a:r>
              <a:rPr lang="ru-RU" sz="3200" dirty="0">
                <a:latin typeface="Verdana" panose="020B0604030504040204" pitchFamily="34" charset="0"/>
                <a:ea typeface="Verdana" panose="020B0604030504040204" pitchFamily="34" charset="0"/>
              </a:rPr>
              <a:t>Развиваемся вместе с </a:t>
            </a:r>
            <a:r>
              <a:rPr lang="ru-RU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Абилимпикс</a:t>
            </a:r>
            <a:r>
              <a:rPr lang="ru-RU" sz="3200" dirty="0">
                <a:latin typeface="Verdana" panose="020B0604030504040204" pitchFamily="34" charset="0"/>
                <a:ea typeface="Verdana" panose="020B0604030504040204" pitchFamily="34" charset="0"/>
              </a:rPr>
              <a:t>: раскрываем потенциал</a:t>
            </a:r>
            <a:endParaRPr sz="32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pic>
        <p:nvPicPr>
          <p:cNvPr id="14" name="Рисунок 13" descr="C:\Users\ASUS\AppData\Local\Temp\a1711a11-8198-4c78-a56a-c392aecdc624_Абилимпикс Х чемпионат.zip.624\Абилимпикс Х чемпионат\в разных форматах\png\Знак\цветной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413" y="357663"/>
            <a:ext cx="1468755" cy="1144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95;p4"/>
          <p:cNvSpPr txBox="1">
            <a:spLocks/>
          </p:cNvSpPr>
          <p:nvPr/>
        </p:nvSpPr>
        <p:spPr>
          <a:xfrm>
            <a:off x="1239029" y="130596"/>
            <a:ext cx="5725091" cy="669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rgbClr val="000000"/>
              </a:buClr>
              <a:buSzPts val="3300"/>
            </a:pPr>
            <a:r>
              <a:rPr lang="ru-RU" sz="2400" b="1" dirty="0">
                <a:solidFill>
                  <a:srgbClr val="FF0000"/>
                </a:solidFill>
              </a:rPr>
              <a:t>Организационный план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sym typeface="Calibr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53" y="125109"/>
            <a:ext cx="993734" cy="768163"/>
          </a:xfrm>
          <a:prstGeom prst="rect">
            <a:avLst/>
          </a:prstGeom>
        </p:spPr>
      </p:pic>
      <p:sp>
        <p:nvSpPr>
          <p:cNvPr id="10" name="Текст 9"/>
          <p:cNvSpPr>
            <a:spLocks noGrp="1"/>
          </p:cNvSpPr>
          <p:nvPr>
            <p:ph type="body" idx="2"/>
          </p:nvPr>
        </p:nvSpPr>
        <p:spPr>
          <a:xfrm>
            <a:off x="231354" y="1120580"/>
            <a:ext cx="4916823" cy="3073207"/>
          </a:xfrm>
        </p:spPr>
        <p:txBody>
          <a:bodyPr>
            <a:normAutofit fontScale="55000" lnSpcReduction="20000"/>
          </a:bodyPr>
          <a:lstStyle/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Проведение регионального чемпионата</a:t>
            </a:r>
          </a:p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b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7 – 10 апреля 2026 года</a:t>
            </a:r>
            <a:endParaRPr lang="ru-RU" sz="3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Подготовка к участию в отборочном этапе национального чемпионата «</a:t>
            </a:r>
            <a:r>
              <a:rPr lang="ru-RU" sz="32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Абилимпикс</a:t>
            </a:r>
            <a:r>
              <a:rPr lang="ru-RU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». </a:t>
            </a:r>
          </a:p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b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апрель-май 2026 года</a:t>
            </a:r>
            <a:endParaRPr lang="ru-RU" sz="3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Отборочный этап национального чемпионата </a:t>
            </a:r>
          </a:p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b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май-июнь 2026 года</a:t>
            </a:r>
          </a:p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Национальный чемпионат планируется к проведению</a:t>
            </a:r>
          </a:p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3200" b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октябрь 2026 года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8607" y="987676"/>
            <a:ext cx="4155393" cy="27753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58" y="3854710"/>
            <a:ext cx="1304657" cy="13107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840" y="3832746"/>
            <a:ext cx="1310754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09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795587" y="3263900"/>
            <a:ext cx="416242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Verdana"/>
              <a:buNone/>
            </a:pPr>
            <a:r>
              <a:rPr lang="en-US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+7 </a:t>
            </a:r>
            <a:r>
              <a:rPr lang="ru-RU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999</a:t>
            </a:r>
            <a:r>
              <a:rPr lang="en-US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499</a:t>
            </a:r>
            <a:r>
              <a:rPr lang="en-US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29</a:t>
            </a:r>
            <a:r>
              <a:rPr lang="en-US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b="0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83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lvl="0">
              <a:buSzPts val="1200"/>
            </a:pPr>
            <a:r>
              <a:rPr lang="en-US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centrovz96@yandex.ru</a:t>
            </a:r>
            <a:endParaRPr b="0" i="0" u="none" strike="noStrike" cap="none" dirty="0">
              <a:solidFill>
                <a:srgbClr val="A5A5A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539750" y="1395412"/>
            <a:ext cx="6253162" cy="57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8100"/>
              </a:buClr>
              <a:buSzPts val="3200"/>
              <a:buFont typeface="Verdana"/>
              <a:buNone/>
            </a:pPr>
            <a:r>
              <a:rPr lang="en-US" sz="3200" b="1" i="0" u="none" strike="noStrike" cap="none" dirty="0">
                <a:solidFill>
                  <a:srgbClr val="FF8100"/>
                </a:solidFill>
                <a:latin typeface="Verdana"/>
                <a:ea typeface="Verdana"/>
                <a:cs typeface="Verdana"/>
                <a:sym typeface="Verdana"/>
              </a:rPr>
              <a:t>СПАСИБО ЗА ВНИМАНИЕ!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2795587" y="2693987"/>
            <a:ext cx="416242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Verdana"/>
              <a:buNone/>
            </a:pPr>
            <a:r>
              <a:rPr lang="ru-RU" sz="18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Чешко</a:t>
            </a:r>
            <a:r>
              <a:rPr lang="en-US" sz="18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800" b="1" i="0" u="none" strike="noStrike" cap="none" dirty="0">
                <a:solidFill>
                  <a:srgbClr val="A5A5A5"/>
                </a:solidFill>
                <a:latin typeface="Verdana"/>
                <a:ea typeface="Verdana"/>
                <a:cs typeface="Verdana"/>
                <a:sym typeface="Verdana"/>
              </a:rPr>
              <a:t>Светлана Леонидовна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 txBox="1"/>
          <p:nvPr/>
        </p:nvSpPr>
        <p:spPr>
          <a:xfrm>
            <a:off x="539750" y="2212975"/>
            <a:ext cx="1957387" cy="226536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ФОТО СПИКЕРА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09" y="285842"/>
            <a:ext cx="993734" cy="7681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40" y="2212975"/>
            <a:ext cx="2683469" cy="22653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539750" y="927100"/>
            <a:ext cx="8334086" cy="1574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07000"/>
              </a:lnSpc>
              <a:buClr>
                <a:srgbClr val="FF8100"/>
              </a:buClr>
              <a:buSzPts val="1800"/>
            </a:pPr>
            <a:r>
              <a:rPr lang="ru-RU" sz="1800" b="1" dirty="0">
                <a:solidFill>
                  <a:srgbClr val="FF8100"/>
                </a:solidFill>
                <a:latin typeface="Verdana"/>
                <a:ea typeface="Verdana"/>
                <a:sym typeface="Verdana"/>
              </a:rPr>
              <a:t>ДВИЖЕНИЕ «АБИЛИМПИКС» - ЭКОСИСТЕМА, включающая в себя целый комплекс мероприятий, направленных на социальную адаптацию и реабилитацию, профориентацию и содействие трудоустройству людей с инвалидностью и ограниченными возможностями здоровья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1026562" y="2590339"/>
            <a:ext cx="7062300" cy="1286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buSzPts val="1400"/>
            </a:pPr>
            <a:r>
              <a:rPr lang="ru-RU" dirty="0">
                <a:latin typeface="Verdana"/>
                <a:ea typeface="Verdana"/>
                <a:cs typeface="Verdana"/>
                <a:sym typeface="Verdana"/>
              </a:rPr>
              <a:t>Организаторами чемпионата «Абилимпикс» выступают Министерство </a:t>
            </a:r>
            <a:r>
              <a:rPr lang="ru-RU">
                <a:latin typeface="Verdana"/>
                <a:ea typeface="Verdana"/>
                <a:cs typeface="Verdana"/>
                <a:sym typeface="Verdana"/>
              </a:rPr>
              <a:t>образования Свердловской </a:t>
            </a:r>
            <a:r>
              <a:rPr lang="ru-RU" dirty="0">
                <a:latin typeface="Verdana"/>
                <a:ea typeface="Verdana"/>
                <a:cs typeface="Verdana"/>
                <a:sym typeface="Verdana"/>
              </a:rPr>
              <a:t>области и Региональный центр развития движения «Абилимпикс» при поддержке Национального центра «Абилимпикс» и АНО «Россия – страна возможностей».</a:t>
            </a:r>
            <a:endParaRPr sz="1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31" y="66376"/>
            <a:ext cx="994405" cy="7715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6"/>
          <p:cNvSpPr txBox="1"/>
          <p:nvPr/>
        </p:nvSpPr>
        <p:spPr>
          <a:xfrm>
            <a:off x="240888" y="1069728"/>
            <a:ext cx="3750435" cy="1475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8100"/>
              </a:buClr>
              <a:buSzPts val="1800"/>
              <a:buFont typeface="Verdana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81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Чемпионат по профессиональному мастерству среди людей с инвалидностью и ОВЗ «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1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Абилимпикс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81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» проводится в Свердловской области в 2016 года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6"/>
          <p:cNvSpPr txBox="1"/>
          <p:nvPr/>
        </p:nvSpPr>
        <p:spPr>
          <a:xfrm>
            <a:off x="240888" y="3060983"/>
            <a:ext cx="3377314" cy="1662281"/>
          </a:xfrm>
          <a:prstGeom prst="rect">
            <a:avLst/>
          </a:prstGeom>
          <a:noFill/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Сборная команда Свердловской области приняла участие в 10 национальных чемпионатах, по результатам которых в копилке 88 наград (23 золотых, 30 серебряных и 35 бронзовых).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4" name="Google Shape;144;p6"/>
          <p:cNvSpPr txBox="1"/>
          <p:nvPr/>
        </p:nvSpPr>
        <p:spPr>
          <a:xfrm>
            <a:off x="4967740" y="843618"/>
            <a:ext cx="4032250" cy="294079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0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0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0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0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ctr" defTabSz="9140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ctr" defTabSz="9140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Сборная команда Свердловской области 2025 год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88" y="168266"/>
            <a:ext cx="993734" cy="7681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9D5F65-690B-1E5E-B732-1776FA161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393" y="233935"/>
            <a:ext cx="5025863" cy="28270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2474816" y="619458"/>
            <a:ext cx="5749925" cy="38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8100"/>
              </a:buClr>
              <a:buSzPts val="1800"/>
              <a:buFont typeface="Verdana"/>
              <a:buNone/>
            </a:pPr>
            <a:r>
              <a:rPr lang="en-US" sz="1800" b="1" i="0" u="none" strike="noStrike" cap="none" dirty="0">
                <a:solidFill>
                  <a:srgbClr val="FF8100"/>
                </a:solidFill>
                <a:latin typeface="Verdana"/>
                <a:ea typeface="Verdana"/>
                <a:cs typeface="Verdana"/>
                <a:sym typeface="Verdana"/>
              </a:rPr>
              <a:t>ЭФФЕКТЫ ОТ РЕАЛИЗАЦИИ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1104862" y="1076145"/>
            <a:ext cx="6905700" cy="289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ru-RU" altLang="ru-RU" sz="1800" kern="1200" dirty="0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Привлечение к чемпионатному движению «</a:t>
            </a:r>
            <a:r>
              <a:rPr lang="ru-RU" altLang="ru-RU" sz="1800" kern="1200" dirty="0" err="1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Абилимпикс</a:t>
            </a:r>
            <a:r>
              <a:rPr lang="ru-RU" altLang="ru-RU" sz="1800" kern="1200" dirty="0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» людей с 1 и 2 группами инвалидности, людей с интеллектуальными нарушениями, с тяжелыми множественными нарушениями развития с целью социализации и трудовой занятости указанной категории лиц в мероприятиях </a:t>
            </a:r>
            <a:r>
              <a:rPr lang="ru-RU" altLang="ru-RU" sz="1800" b="1" kern="1200" dirty="0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Фестиваля возможностей</a:t>
            </a:r>
            <a:r>
              <a:rPr lang="ru-RU" altLang="ru-RU" sz="1800" kern="1200" dirty="0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;</a:t>
            </a:r>
            <a:endParaRPr lang="ru-RU" altLang="ru-RU" kern="12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Liberation Serif" pitchFamily="18" charset="0"/>
            </a:endParaRPr>
          </a:p>
          <a:p>
            <a:pPr lvl="0"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ru-RU" altLang="ru-RU" sz="1800" kern="1200" dirty="0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Проведение </a:t>
            </a:r>
            <a:r>
              <a:rPr lang="ru-RU" altLang="ru-RU" sz="1800" b="1" kern="1200" dirty="0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фестиваля «Знакомство с профессией</a:t>
            </a:r>
            <a:r>
              <a:rPr lang="ru-RU" altLang="ru-RU" sz="1800" kern="1200" dirty="0">
                <a:latin typeface="Liberation Serif" pitchFamily="18" charset="0"/>
                <a:ea typeface="Times New Roman" panose="02020603050405020304" pitchFamily="18" charset="0"/>
                <a:cs typeface="Liberation Serif" pitchFamily="18" charset="0"/>
              </a:rPr>
              <a:t>» для детей дошкольного и младшего школьного возраста в игровой форме  с целью ранней профориентации.</a:t>
            </a:r>
            <a:endParaRPr lang="ru-RU" altLang="ru-RU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64" y="192795"/>
            <a:ext cx="993734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1968040" y="285750"/>
            <a:ext cx="5749925" cy="38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8100"/>
              </a:buClr>
              <a:buSzPts val="1800"/>
              <a:buFont typeface="Verdana"/>
              <a:buNone/>
            </a:pPr>
            <a:r>
              <a:rPr lang="en-US" sz="1800" b="1" i="0" u="none" strike="noStrike" cap="none" dirty="0">
                <a:solidFill>
                  <a:srgbClr val="FF8100"/>
                </a:solidFill>
                <a:latin typeface="Verdana"/>
                <a:ea typeface="Verdana"/>
                <a:cs typeface="Verdana"/>
                <a:sym typeface="Verdana"/>
              </a:rPr>
              <a:t>ЭФФЕКТЫ ОТ РЕАЛИЗАЦИИ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1516062" y="674687"/>
            <a:ext cx="6905700" cy="122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ru-RU" sz="1900" b="1" kern="12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Комплекс условий, обеспечивающих систему работы по профессиональному самоопределению школьников в рамках движения «</a:t>
            </a:r>
            <a:r>
              <a:rPr lang="ru-RU" sz="1900" b="1" kern="1200" dirty="0" err="1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Абилимпикс</a:t>
            </a:r>
            <a:r>
              <a:rPr lang="ru-RU" sz="1900" b="1" kern="12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»</a:t>
            </a:r>
            <a:endParaRPr lang="ru-RU" altLang="ru-RU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62" y="235376"/>
            <a:ext cx="993734" cy="7681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6A1CDD-85E1-57BB-DD73-E99C17D93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979" y="1643479"/>
            <a:ext cx="6964532" cy="357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4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"/>
          <p:cNvSpPr txBox="1"/>
          <p:nvPr/>
        </p:nvSpPr>
        <p:spPr>
          <a:xfrm>
            <a:off x="1814270" y="435011"/>
            <a:ext cx="3839130" cy="38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07000"/>
              </a:lnSpc>
              <a:buClr>
                <a:srgbClr val="FF8100"/>
              </a:buClr>
              <a:buSzPts val="1800"/>
            </a:pPr>
            <a:r>
              <a:rPr lang="ru-RU" sz="1800" b="1" dirty="0">
                <a:solidFill>
                  <a:srgbClr val="FF8100"/>
                </a:solidFill>
                <a:latin typeface="Verdana"/>
                <a:ea typeface="Verdana"/>
                <a:cs typeface="Verdana"/>
                <a:sym typeface="Verdana"/>
              </a:rPr>
              <a:t>ЭФФЕКТЫ ОТ РЕАЛИЗАЦИИ</a:t>
            </a:r>
            <a:endParaRPr lang="ru-RU" dirty="0"/>
          </a:p>
        </p:txBody>
      </p:sp>
      <p:sp>
        <p:nvSpPr>
          <p:cNvPr id="151" name="Google Shape;151;p7"/>
          <p:cNvSpPr txBox="1"/>
          <p:nvPr/>
        </p:nvSpPr>
        <p:spPr>
          <a:xfrm>
            <a:off x="4899598" y="1013093"/>
            <a:ext cx="3847794" cy="2846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Причины </a:t>
            </a:r>
            <a:r>
              <a:rPr lang="ru-RU" altLang="ru-RU" sz="18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нетрудоустройства</a:t>
            </a:r>
            <a:endParaRPr lang="ru-RU" altLang="ru-RU" sz="18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срочная служба в вооруженных силах РФ – </a:t>
            </a:r>
            <a:r>
              <a:rPr lang="ru-RU" altLang="ru-RU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(9 чел.);</a:t>
            </a:r>
            <a:endParaRPr lang="ru-RU" altLang="ru-RU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является пенсионером и не нуждается в трудоустройстве (</a:t>
            </a:r>
            <a:r>
              <a:rPr lang="ru-RU" altLang="ru-RU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чел</a:t>
            </a:r>
            <a:r>
              <a:rPr lang="ru-RU" altLang="ru-RU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.);</a:t>
            </a:r>
          </a:p>
          <a:p>
            <a:pPr lvl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смена места жительства, переезд за пределы Свердловской области </a:t>
            </a:r>
            <a:r>
              <a:rPr lang="ru-RU" altLang="ru-RU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(20 чел.);</a:t>
            </a:r>
            <a:endParaRPr lang="ru-RU" altLang="ru-RU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отпуск по беременности и родам/ отпуск по уходу за ребенком (25 чел.);</a:t>
            </a:r>
          </a:p>
          <a:p>
            <a:pPr lvl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работают в связи с ухудшением состояния здоровья </a:t>
            </a:r>
            <a:r>
              <a:rPr lang="ru-RU" altLang="ru-RU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(114 чел.);</a:t>
            </a:r>
            <a:endParaRPr lang="ru-RU" altLang="ru-RU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4" name="Google Shape;154;p7"/>
          <p:cNvPicPr preferRelativeResize="0"/>
          <p:nvPr/>
        </p:nvPicPr>
        <p:blipFill rotWithShape="1">
          <a:blip r:embed="rId3">
            <a:alphaModFix/>
          </a:blip>
          <a:srcRect l="-48" r="-265" b="65370"/>
          <a:stretch/>
        </p:blipFill>
        <p:spPr>
          <a:xfrm>
            <a:off x="-28575" y="4495531"/>
            <a:ext cx="9172575" cy="64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261" y="1013093"/>
            <a:ext cx="4584589" cy="27556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261" y="158937"/>
            <a:ext cx="993734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8"/>
          <p:cNvPicPr preferRelativeResize="0"/>
          <p:nvPr/>
        </p:nvPicPr>
        <p:blipFill rotWithShape="1">
          <a:blip r:embed="rId3">
            <a:alphaModFix/>
          </a:blip>
          <a:srcRect l="-48" r="-265" b="65370"/>
          <a:stretch/>
        </p:blipFill>
        <p:spPr>
          <a:xfrm>
            <a:off x="-28575" y="3876675"/>
            <a:ext cx="9172575" cy="12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8"/>
          <p:cNvSpPr txBox="1"/>
          <p:nvPr/>
        </p:nvSpPr>
        <p:spPr>
          <a:xfrm>
            <a:off x="539750" y="822325"/>
            <a:ext cx="8064500" cy="386397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ИЗОБРАЖЕНИЕ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95;p4"/>
          <p:cNvSpPr txBox="1">
            <a:spLocks/>
          </p:cNvSpPr>
          <p:nvPr/>
        </p:nvSpPr>
        <p:spPr>
          <a:xfrm>
            <a:off x="1711295" y="990417"/>
            <a:ext cx="5573773" cy="669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Поощрение победителей (1,2,3 место) национального чемпионата «</a:t>
            </a:r>
            <a:r>
              <a:rPr kumimoji="0" lang="ru-RU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Абилимпикс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»</a:t>
            </a:r>
            <a:b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Федеральный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b="1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Сертификат победителя (дополнительное образование или приобретение технических средств реабилитации)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1 место – 100 тыс. руб.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 место – 75 тыс. руб.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3 место – 50 тыс. руб.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endParaRPr lang="ru-RU" sz="1800" kern="1200" dirty="0">
              <a:solidFill>
                <a:prstClr val="black"/>
              </a:solidFill>
              <a:latin typeface="Calibri"/>
              <a:ea typeface="+mn-ea"/>
              <a:cs typeface="Calibri"/>
              <a:sym typeface="Calibri"/>
            </a:endParaRP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Свердловская область 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2020 год – 8 чел.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2021/2022 год- 10 чел. 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2023 год – 7 чел.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2024 год – 8 чел.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dirty="0"/>
              <a:t>Региональный уровень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 algn="ctr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2000" b="1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Премия Губернатора Свердловской области победителям и их наставникам (за подготовку победителей)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Золотая медаль – 150 тыс. руб.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Серебряная медаль – 125 тыс. руб.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Бронзовая медаль – 100 тыс. руб.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endParaRPr lang="ru-RU" sz="1800" kern="1200" dirty="0">
              <a:solidFill>
                <a:prstClr val="black"/>
              </a:solidFill>
              <a:latin typeface="Calibri"/>
              <a:ea typeface="+mn-ea"/>
              <a:cs typeface="Calibri"/>
              <a:sym typeface="Calibri"/>
            </a:endParaRP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2021/2022 </a:t>
            </a:r>
            <a:r>
              <a:rPr lang="ru-RU" sz="1800" kern="1200" dirty="0" err="1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гг</a:t>
            </a: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 – 23 победителя, 20 наставников.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2023 г – 9 победителей, 6 наставников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2024 г.- 9 победителей, 9 наставников</a:t>
            </a:r>
          </a:p>
          <a:p>
            <a:pPr marL="0" lvl="0" indent="0" defTabSz="914061">
              <a:lnSpc>
                <a:spcPct val="100000"/>
              </a:lnSpc>
              <a:spcBef>
                <a:spcPct val="20000"/>
              </a:spcBef>
              <a:buClrTx/>
              <a:buSzTx/>
              <a:buNone/>
            </a:pPr>
            <a:r>
              <a:rPr lang="ru-RU" sz="1800" kern="1200" dirty="0">
                <a:solidFill>
                  <a:prstClr val="black"/>
                </a:solidFill>
                <a:latin typeface="Calibri"/>
                <a:ea typeface="+mn-ea"/>
                <a:cs typeface="Calibri"/>
                <a:sym typeface="Calibri"/>
              </a:rPr>
              <a:t> 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53" y="125109"/>
            <a:ext cx="993734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88" y="168266"/>
            <a:ext cx="993734" cy="7681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595" y="307095"/>
            <a:ext cx="4333080" cy="3829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54" y="1205794"/>
            <a:ext cx="2255716" cy="30970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628" y="2878137"/>
            <a:ext cx="2888387" cy="2167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2818" y="827565"/>
            <a:ext cx="3914430" cy="2609620"/>
          </a:xfrm>
          <a:prstGeom prst="rect">
            <a:avLst/>
          </a:prstGeom>
        </p:spPr>
      </p:pic>
      <p:sp>
        <p:nvSpPr>
          <p:cNvPr id="14" name="Google Shape;273;p12"/>
          <p:cNvSpPr txBox="1">
            <a:spLocks noGrp="1"/>
          </p:cNvSpPr>
          <p:nvPr>
            <p:ph type="body" idx="1"/>
          </p:nvPr>
        </p:nvSpPr>
        <p:spPr>
          <a:xfrm>
            <a:off x="920720" y="4429105"/>
            <a:ext cx="5368955" cy="56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Республика Крым 2021 -2023 </a:t>
            </a:r>
            <a:r>
              <a:rPr lang="ru-RU" sz="2000" dirty="0" err="1">
                <a:latin typeface="Times New Roman"/>
                <a:ea typeface="Times New Roman"/>
                <a:cs typeface="Times New Roman"/>
                <a:sym typeface="Times New Roman"/>
              </a:rPr>
              <a:t>гг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4083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/>
          <p:nvPr/>
        </p:nvSpPr>
        <p:spPr>
          <a:xfrm>
            <a:off x="1331912" y="2630487"/>
            <a:ext cx="184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88" y="168266"/>
            <a:ext cx="993734" cy="7681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595" y="307095"/>
            <a:ext cx="4333080" cy="382993"/>
          </a:xfrm>
          <a:prstGeom prst="rect">
            <a:avLst/>
          </a:prstGeom>
        </p:spPr>
      </p:pic>
      <p:sp>
        <p:nvSpPr>
          <p:cNvPr id="14" name="Google Shape;273;p12"/>
          <p:cNvSpPr txBox="1">
            <a:spLocks noGrp="1"/>
          </p:cNvSpPr>
          <p:nvPr>
            <p:ph type="body" idx="1"/>
          </p:nvPr>
        </p:nvSpPr>
        <p:spPr>
          <a:xfrm>
            <a:off x="38244" y="3981724"/>
            <a:ext cx="3255800" cy="56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Республика Алтай 2024 г</a:t>
            </a:r>
            <a:endParaRPr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609" y="1281394"/>
            <a:ext cx="3298222" cy="24751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4209" y="2459061"/>
            <a:ext cx="4607622" cy="25950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2186" y="510650"/>
            <a:ext cx="3950550" cy="5425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2186" y="962373"/>
            <a:ext cx="3950550" cy="5364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2186" y="1382035"/>
            <a:ext cx="3950550" cy="5364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2186" y="1833175"/>
            <a:ext cx="3950550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561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508</Words>
  <Application>Microsoft Office PowerPoint</Application>
  <PresentationFormat>Экран (16:9)</PresentationFormat>
  <Paragraphs>63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Liberation Serif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centrovz96@yandex.ru</cp:lastModifiedBy>
  <cp:revision>22</cp:revision>
  <dcterms:created xsi:type="dcterms:W3CDTF">2022-08-21T12:36:01Z</dcterms:created>
  <dcterms:modified xsi:type="dcterms:W3CDTF">2025-11-19T08:43:13Z</dcterms:modified>
</cp:coreProperties>
</file>