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9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58" r:id="rId13"/>
    <p:sldId id="268" r:id="rId14"/>
  </p:sldIdLst>
  <p:sldSz cx="10404475" cy="7993063"/>
  <p:notesSz cx="6858000" cy="9144000"/>
  <p:defaultTextStyle>
    <a:defPPr>
      <a:defRPr lang="ru-RU"/>
    </a:defPPr>
    <a:lvl1pPr marL="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56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1286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6929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02571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8214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53857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7950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051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AF191CE-CD2E-4416-83EF-5C68B6202049}">
          <p14:sldIdLst>
            <p14:sldId id="256"/>
            <p14:sldId id="260"/>
            <p14:sldId id="257"/>
            <p14:sldId id="259"/>
            <p14:sldId id="261"/>
            <p14:sldId id="262"/>
            <p14:sldId id="263"/>
            <p14:sldId id="264"/>
            <p14:sldId id="266"/>
            <p14:sldId id="265"/>
            <p14:sldId id="267"/>
            <p14:sldId id="258"/>
            <p14:sldId id="2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29" autoAdjust="0"/>
    <p:restoredTop sz="94660"/>
  </p:normalViewPr>
  <p:slideViewPr>
    <p:cSldViewPr>
      <p:cViewPr>
        <p:scale>
          <a:sx n="73" d="100"/>
          <a:sy n="73" d="100"/>
        </p:scale>
        <p:origin x="-1200" y="-72"/>
      </p:cViewPr>
      <p:guideLst>
        <p:guide orient="horz" pos="2518"/>
        <p:guide pos="32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0336" y="2483031"/>
            <a:ext cx="8843804" cy="171332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0671" y="4529402"/>
            <a:ext cx="7283133" cy="2042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5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51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6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02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8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53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9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05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90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9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83692" y="373750"/>
            <a:ext cx="2662534" cy="794865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2477" y="373750"/>
            <a:ext cx="7817807" cy="794865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507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808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882" y="5136284"/>
            <a:ext cx="8843804" cy="158751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1882" y="3387802"/>
            <a:ext cx="8843804" cy="1748482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564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512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69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025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82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538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95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051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660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2477" y="2174040"/>
            <a:ext cx="5240171" cy="61483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06057" y="2174040"/>
            <a:ext cx="5240170" cy="61483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70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20093"/>
            <a:ext cx="9364028" cy="133217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4" y="1789188"/>
            <a:ext cx="4597117" cy="7456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224" y="2534837"/>
            <a:ext cx="4597117" cy="46052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85330" y="1789188"/>
            <a:ext cx="4598922" cy="7456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85330" y="2534837"/>
            <a:ext cx="4598922" cy="46052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47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48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40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18242"/>
            <a:ext cx="3423001" cy="135438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860" y="318243"/>
            <a:ext cx="5816391" cy="682185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224" y="1672623"/>
            <a:ext cx="3423001" cy="5467478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70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9350" y="5595144"/>
            <a:ext cx="6242685" cy="66053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39350" y="714195"/>
            <a:ext cx="6242685" cy="4795838"/>
          </a:xfrm>
        </p:spPr>
        <p:txBody>
          <a:bodyPr/>
          <a:lstStyle>
            <a:lvl1pPr marL="0" indent="0">
              <a:buNone/>
              <a:defRPr sz="3700"/>
            </a:lvl1pPr>
            <a:lvl2pPr marL="525643" indent="0">
              <a:buNone/>
              <a:defRPr sz="3200"/>
            </a:lvl2pPr>
            <a:lvl3pPr marL="1051286" indent="0">
              <a:buNone/>
              <a:defRPr sz="2800"/>
            </a:lvl3pPr>
            <a:lvl4pPr marL="1576929" indent="0">
              <a:buNone/>
              <a:defRPr sz="2300"/>
            </a:lvl4pPr>
            <a:lvl5pPr marL="2102571" indent="0">
              <a:buNone/>
              <a:defRPr sz="2300"/>
            </a:lvl5pPr>
            <a:lvl6pPr marL="2628214" indent="0">
              <a:buNone/>
              <a:defRPr sz="2300"/>
            </a:lvl6pPr>
            <a:lvl7pPr marL="3153857" indent="0">
              <a:buNone/>
              <a:defRPr sz="2300"/>
            </a:lvl7pPr>
            <a:lvl8pPr marL="3679500" indent="0">
              <a:buNone/>
              <a:defRPr sz="2300"/>
            </a:lvl8pPr>
            <a:lvl9pPr marL="4205143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39350" y="6255683"/>
            <a:ext cx="6242685" cy="938074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0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20093"/>
            <a:ext cx="9364028" cy="1332177"/>
          </a:xfrm>
          <a:prstGeom prst="rect">
            <a:avLst/>
          </a:prstGeom>
        </p:spPr>
        <p:txBody>
          <a:bodyPr vert="horz" lIns="105129" tIns="52564" rIns="105129" bIns="525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4" y="1865049"/>
            <a:ext cx="9364028" cy="5275052"/>
          </a:xfrm>
          <a:prstGeom prst="rect">
            <a:avLst/>
          </a:prstGeom>
        </p:spPr>
        <p:txBody>
          <a:bodyPr vert="horz" lIns="105129" tIns="52564" rIns="105129" bIns="525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20224" y="7408386"/>
            <a:ext cx="2427711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4CA8E-8013-4EAE-9E66-819F95D7AB00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54863" y="7408386"/>
            <a:ext cx="3294750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456540" y="7408386"/>
            <a:ext cx="2427711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01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51286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4232" indent="-394232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4170" indent="-328527" algn="l" defTabSz="105128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4107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9750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5393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91036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6678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42321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67964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56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51286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6929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02571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8214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3857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950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051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4.wdp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404475" cy="7993063"/>
          </a:xfrm>
          <a:prstGeom prst="rect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2467937"/>
            <a:ext cx="10404475" cy="2222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3600" dirty="0" smtClean="0">
              <a:solidFill>
                <a:prstClr val="black"/>
              </a:solidFill>
            </a:endParaRPr>
          </a:p>
          <a:p>
            <a:pPr lvl="0" algn="ctr">
              <a:lnSpc>
                <a:spcPct val="150000"/>
              </a:lnSpc>
            </a:pPr>
            <a:r>
              <a:rPr lang="ru-RU" sz="3600" dirty="0" smtClean="0">
                <a:solidFill>
                  <a:prstClr val="black"/>
                </a:solidFill>
              </a:rPr>
              <a:t>П.П. Бажов. Биография.</a:t>
            </a:r>
          </a:p>
          <a:p>
            <a:pPr lvl="0" algn="ctr">
              <a:lnSpc>
                <a:spcPct val="150000"/>
              </a:lnSpc>
            </a:pPr>
            <a:endParaRPr lang="ru-RU" sz="3600" dirty="0" smtClean="0">
              <a:solidFill>
                <a:prstClr val="black"/>
              </a:solidFill>
            </a:endParaRPr>
          </a:p>
        </p:txBody>
      </p:sp>
      <p:pic>
        <p:nvPicPr>
          <p:cNvPr id="6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9783437" y="171352"/>
            <a:ext cx="477434" cy="60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611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187" y="4984595"/>
            <a:ext cx="2918099" cy="1689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57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-2855" y="0"/>
            <a:ext cx="104073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В 1924 году он опубликовал свой первый сборник «Уральские были». Это не сказки, а рассказы о жизни на </a:t>
            </a:r>
            <a:r>
              <a:rPr lang="ru-RU" sz="2800" dirty="0" smtClean="0"/>
              <a:t>Урале.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2856" y="3690814"/>
            <a:ext cx="104073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В 1939 году вышел сборник его сказок «Малахитовая шкатулка». Книга была нарасхват, сказы про Урал понравились и маленьким, и взрослым.</a:t>
            </a:r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002" y="1116211"/>
            <a:ext cx="3799433" cy="2545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29" t="14354" r="11399" b="13053"/>
          <a:stretch/>
        </p:blipFill>
        <p:spPr bwMode="auto">
          <a:xfrm>
            <a:off x="2403392" y="4829623"/>
            <a:ext cx="4796011" cy="2991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AutoShape 21" descr="https://ruxpert.ru/images/b/b1/%D0%94%D0%B0%D0%BD%D0%B8%D0%BB%D0%B0-%D0%BC%D0%B0%D1%81%D1%82%D0%B5%D1%80_%D0%B8_%D0%A5%D0%BE%D0%B7%D1%8F%D0%B9%D0%BA%D0%B0_%D0%9C%D0%B5%D0%B4%D0%BD%D0%BE%D0%B9_%D0%B3%D0%BE%D1%80%D1%8B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13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1" descr="https://ruxpert.ru/images/b/b1/%D0%94%D0%B0%D0%BD%D0%B8%D0%BB%D0%B0-%D0%BC%D0%B0%D1%81%D1%82%D0%B5%D1%80_%D0%B8_%D0%A5%D0%BE%D0%B7%D1%8F%D0%B9%D0%BA%D0%B0_%D0%9C%D0%B5%D0%B4%D0%BD%D0%BE%D0%B9_%D0%B3%D0%BE%D1%80%D1%8B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0"/>
            <a:ext cx="10404475" cy="1964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 smtClean="0"/>
              <a:t>«Малахитовая шкатулка» - литературно обработанный </a:t>
            </a:r>
            <a:r>
              <a:rPr lang="ru-RU" sz="2800" dirty="0"/>
              <a:t>«</a:t>
            </a:r>
            <a:r>
              <a:rPr lang="ru-RU" sz="2800" dirty="0" smtClean="0"/>
              <a:t>рабочий фольклор» </a:t>
            </a:r>
            <a:r>
              <a:rPr lang="ru-RU" sz="2800" dirty="0"/>
              <a:t>Урала</a:t>
            </a:r>
            <a:r>
              <a:rPr lang="ru-RU" sz="2800" dirty="0" smtClean="0"/>
              <a:t>.</a:t>
            </a:r>
          </a:p>
          <a:p>
            <a:pPr algn="ctr">
              <a:lnSpc>
                <a:spcPct val="150000"/>
              </a:lnSpc>
            </a:pPr>
            <a:endParaRPr lang="ru-RU" sz="2800" dirty="0"/>
          </a:p>
        </p:txBody>
      </p:sp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771" y="2052315"/>
            <a:ext cx="4300932" cy="5734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18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23021" y="16073"/>
            <a:ext cx="1042749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/>
              <a:t>Образы из сказов Бажова — Каменный цветок и Хозяйка медной горы — изображены на гербе города Полевской, </a:t>
            </a:r>
            <a:r>
              <a:rPr lang="ru-RU" sz="2800" dirty="0" smtClean="0"/>
              <a:t>Свердловская область.</a:t>
            </a:r>
            <a:endParaRPr lang="ru-RU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30" y="2047398"/>
            <a:ext cx="10170789" cy="4303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23022" y="6660827"/>
            <a:ext cx="104274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Город Полевской считается родиной «уральских сказов» </a:t>
            </a:r>
            <a:endParaRPr lang="ru-RU" sz="2800" dirty="0" smtClean="0"/>
          </a:p>
          <a:p>
            <a:pPr algn="ctr"/>
            <a:r>
              <a:rPr lang="ru-RU" sz="2800" dirty="0" smtClean="0"/>
              <a:t>Павла </a:t>
            </a:r>
            <a:r>
              <a:rPr lang="ru-RU" sz="2800" dirty="0"/>
              <a:t>Петровича </a:t>
            </a:r>
            <a:r>
              <a:rPr lang="ru-RU" sz="2800" dirty="0" smtClean="0"/>
              <a:t>Бажова.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9869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005" y="2268339"/>
            <a:ext cx="4301853" cy="2825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417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2078" y="-22834"/>
            <a:ext cx="10402397" cy="1318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800" dirty="0" smtClean="0"/>
              <a:t>П.П. Бажов родился 27 </a:t>
            </a:r>
            <a:r>
              <a:rPr lang="ru-RU" sz="2800" dirty="0"/>
              <a:t>января 1879 года в городе Сысерть Екатеринбургского уезда.</a:t>
            </a:r>
            <a:endParaRPr lang="ru-RU" sz="2800" dirty="0" smtClean="0">
              <a:solidFill>
                <a:prstClr val="black"/>
              </a:solidFill>
            </a:endParaRPr>
          </a:p>
        </p:txBody>
      </p:sp>
      <p:pic>
        <p:nvPicPr>
          <p:cNvPr id="6" name="Picture 4" descr="https://persons-info.com/userfiles/image/persons/10000-20000/19000-20000/19131/DZHOIS_Dzheims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49" t="8779" r="31793" b="50000"/>
          <a:stretch/>
        </p:blipFill>
        <p:spPr bwMode="auto">
          <a:xfrm>
            <a:off x="521717" y="2183923"/>
            <a:ext cx="4163374" cy="52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317" y="2183922"/>
            <a:ext cx="3907046" cy="5209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AutoShape 21" descr="https://ruxpert.ru/images/b/b1/%D0%94%D0%B0%D0%BD%D0%B8%D0%BB%D0%B0-%D0%BC%D0%B0%D1%81%D1%82%D0%B5%D1%80_%D0%B8_%D0%A5%D0%BE%D0%B7%D1%8F%D0%B9%D0%BA%D0%B0_%D0%9C%D0%B5%D0%B4%D0%BD%D0%BE%D0%B9_%D0%B3%D0%BE%D1%80%D1%8B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63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77701" y="15192"/>
            <a:ext cx="44543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Мама – Августа Стефановна  Осинцева. Занималась хозяйством, вечерами много шила и вязала. 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825685" y="-18059"/>
            <a:ext cx="45541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Отец – </a:t>
            </a:r>
            <a:r>
              <a:rPr lang="ru-RU" sz="2400" dirty="0"/>
              <a:t>Петр Васильевич </a:t>
            </a:r>
            <a:r>
              <a:rPr lang="ru-RU" sz="2400" dirty="0" smtClean="0"/>
              <a:t>Бажов. Рабочий на заводе. Очень хороший специалист.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Его отец по фамилии был </a:t>
            </a:r>
            <a:r>
              <a:rPr lang="ru-RU" sz="2400" b="1" dirty="0"/>
              <a:t>Бажев</a:t>
            </a:r>
            <a:r>
              <a:rPr lang="ru-RU" sz="2400" dirty="0"/>
              <a:t>, а не Бажов, и ударение ставилось на первый слог.</a:t>
            </a:r>
          </a:p>
          <a:p>
            <a:pPr algn="just"/>
            <a:endParaRPr lang="ru-RU" sz="2400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79" r="26985"/>
          <a:stretch/>
        </p:blipFill>
        <p:spPr bwMode="auto">
          <a:xfrm>
            <a:off x="835910" y="2494506"/>
            <a:ext cx="2797228" cy="395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https://www.oblgazeta.ru/media/filer_public/2019/12/02/03480035-59c4-4c07-b46b-c53761cd2c99-05_1-%D0%9E%D1%82%D0%B5%D1%8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32" r="25646"/>
          <a:stretch/>
        </p:blipFill>
        <p:spPr bwMode="auto">
          <a:xfrm>
            <a:off x="6629120" y="2494506"/>
            <a:ext cx="2942829" cy="395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61" y="6792734"/>
            <a:ext cx="103999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>
                <a:solidFill>
                  <a:prstClr val="black"/>
                </a:solidFill>
              </a:rPr>
              <a:t>Семья Бажовых, бережно хранили и передавали воспоминания о предках, которые были знатоками своего дела и считали труд единственным смыслом в нелёгкой жизни.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93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Прямоугольник 73"/>
          <p:cNvSpPr/>
          <p:nvPr/>
        </p:nvSpPr>
        <p:spPr>
          <a:xfrm>
            <a:off x="0" y="1850"/>
            <a:ext cx="104044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2400" dirty="0" smtClean="0"/>
              <a:t>Павел слушал бабушкины </a:t>
            </a:r>
            <a:r>
              <a:rPr lang="ru-RU" sz="2400" dirty="0"/>
              <a:t>рассказы о том, как встречались работники рудников с таинственными и </a:t>
            </a:r>
            <a:r>
              <a:rPr lang="ru-RU" sz="2400" dirty="0" smtClean="0"/>
              <a:t>помощниками </a:t>
            </a:r>
            <a:r>
              <a:rPr lang="ru-RU" sz="2400" dirty="0"/>
              <a:t>– Золотым Полозом или горной </a:t>
            </a:r>
            <a:r>
              <a:rPr lang="ru-RU" sz="2400" dirty="0" smtClean="0"/>
              <a:t>Хозяйкой</a:t>
            </a:r>
            <a:r>
              <a:rPr lang="ru-RU" sz="2400" dirty="0"/>
              <a:t>, которые иногда относились к людям по-доброму, а иной раз бывали откровенно враждебны.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18" name="AutoShape 21" descr="https://ruxpert.ru/images/b/b1/%D0%94%D0%B0%D0%BD%D0%B8%D0%BB%D0%B0-%D0%BC%D0%B0%D1%81%D1%82%D0%B5%D1%80_%D0%B8_%D0%A5%D0%BE%D0%B7%D1%8F%D0%B9%D0%BA%D0%B0_%D0%9C%D0%B5%D0%B4%D0%BD%D0%BE%D0%B9_%D0%B3%D0%BE%D1%80%D1%8B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i.pinimg.com/736x/e9/6e/3b/e96e3b1b455e9efae876a5cd964080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2" y="2412355"/>
            <a:ext cx="3846430" cy="538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285" y="2412355"/>
            <a:ext cx="3816424" cy="5388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361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-19051" y="168275"/>
            <a:ext cx="104235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800" dirty="0"/>
              <a:t>Учиться </a:t>
            </a:r>
            <a:r>
              <a:rPr lang="ru-RU" sz="2800" dirty="0" smtClean="0"/>
              <a:t>Павел </a:t>
            </a:r>
            <a:r>
              <a:rPr lang="ru-RU" sz="2800" dirty="0"/>
              <a:t>начал в четырёхлетней земской школе </a:t>
            </a:r>
            <a:endParaRPr lang="ru-RU" sz="2800" dirty="0" smtClean="0"/>
          </a:p>
          <a:p>
            <a:pPr lvl="0" algn="ctr">
              <a:lnSpc>
                <a:spcPct val="150000"/>
              </a:lnSpc>
            </a:pPr>
            <a:r>
              <a:rPr lang="ru-RU" sz="2800" dirty="0" smtClean="0"/>
              <a:t>города </a:t>
            </a:r>
            <a:r>
              <a:rPr lang="ru-RU" sz="2800" dirty="0" smtClean="0"/>
              <a:t>Сысерти</a:t>
            </a:r>
            <a:r>
              <a:rPr lang="ru-RU" sz="2800" dirty="0" smtClean="0"/>
              <a:t>.</a:t>
            </a:r>
          </a:p>
          <a:p>
            <a:pPr lvl="0" algn="ctr">
              <a:lnSpc>
                <a:spcPct val="150000"/>
              </a:lnSpc>
            </a:pPr>
            <a:r>
              <a:rPr lang="ru-RU" sz="2800" dirty="0"/>
              <a:t>Бажов был </a:t>
            </a:r>
            <a:r>
              <a:rPr lang="ru-RU" sz="2800" dirty="0" smtClean="0"/>
              <a:t>хорошим </a:t>
            </a:r>
            <a:r>
              <a:rPr lang="ru-RU" sz="2800" dirty="0"/>
              <a:t>учеником с отличной памятью: однажды он </a:t>
            </a:r>
            <a:r>
              <a:rPr lang="ru-RU" sz="2800" dirty="0" smtClean="0"/>
              <a:t>прочёл </a:t>
            </a:r>
            <a:r>
              <a:rPr lang="ru-RU" sz="2800" dirty="0"/>
              <a:t>учителю сборник стихов Некрасова </a:t>
            </a:r>
            <a:r>
              <a:rPr lang="ru-RU" sz="2800" dirty="0" smtClean="0"/>
              <a:t>наизусть.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24" t="4789" r="3006" b="53052"/>
          <a:stretch/>
        </p:blipFill>
        <p:spPr bwMode="auto">
          <a:xfrm>
            <a:off x="90463" y="3060427"/>
            <a:ext cx="4958986" cy="3433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685" y="3049261"/>
            <a:ext cx="5141790" cy="3433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AutoShape 21" descr="https://ruxpert.ru/images/b/b1/%D0%94%D0%B0%D0%BD%D0%B8%D0%BB%D0%B0-%D0%BC%D0%B0%D1%81%D1%82%D0%B5%D1%80_%D0%B8_%D0%A5%D0%BE%D0%B7%D1%8F%D0%B9%D0%BA%D0%B0_%D0%9C%D0%B5%D0%B4%D0%BD%D0%BE%D0%B9_%D0%B3%D0%BE%D1%80%D1%8B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054"/>
          <a:stretch/>
        </p:blipFill>
        <p:spPr bwMode="auto">
          <a:xfrm>
            <a:off x="809027" y="2781282"/>
            <a:ext cx="8712968" cy="493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AutoShape 21" descr="https://ruxpert.ru/images/b/b1/%D0%94%D0%B0%D0%BD%D0%B8%D0%BB%D0%B0-%D0%BC%D0%B0%D1%81%D1%82%D0%B5%D1%80_%D0%B8_%D0%A5%D0%BE%D0%B7%D1%8F%D0%B9%D0%BA%D0%B0_%D0%9C%D0%B5%D0%B4%D0%BD%D0%BE%D0%B9_%D0%B3%D0%BE%D1%80%D1%8B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-2393" y="3369"/>
            <a:ext cx="104068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2400" dirty="0"/>
              <a:t>Педагог поразился и </a:t>
            </a:r>
            <a:r>
              <a:rPr lang="ru-RU" sz="2400" dirty="0" smtClean="0"/>
              <a:t>рассказал </a:t>
            </a:r>
            <a:r>
              <a:rPr lang="ru-RU" sz="2400" dirty="0"/>
              <a:t>о </a:t>
            </a:r>
            <a:r>
              <a:rPr lang="ru-RU" sz="2400" dirty="0" smtClean="0"/>
              <a:t>вундеркинде </a:t>
            </a:r>
            <a:r>
              <a:rPr lang="ru-RU" sz="2400" dirty="0"/>
              <a:t>своему </a:t>
            </a:r>
            <a:r>
              <a:rPr lang="ru-RU" sz="2400" dirty="0" smtClean="0"/>
              <a:t>приятелю </a:t>
            </a:r>
            <a:r>
              <a:rPr lang="ru-RU" sz="2400" dirty="0"/>
              <a:t>— ветеринару и краеведу Николаю Смородинцеву. Благодаря Николаю Смородинцеву, Павел </a:t>
            </a:r>
            <a:r>
              <a:rPr lang="ru-RU" sz="2400" dirty="0" smtClean="0"/>
              <a:t>продолжил учёбу духовном </a:t>
            </a:r>
            <a:r>
              <a:rPr lang="ru-RU" sz="2400" dirty="0"/>
              <a:t>училище Екатеринбурга. </a:t>
            </a:r>
            <a:r>
              <a:rPr lang="ru-RU" sz="2400" dirty="0" smtClean="0"/>
              <a:t>И закончил его с отличием. 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59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033" y="5088687"/>
            <a:ext cx="4400570" cy="290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8709" y="15875"/>
            <a:ext cx="10423184" cy="3323987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 smtClean="0"/>
              <a:t>Дальше Бажов уехал в Пермь. Учился в семинарии. </a:t>
            </a:r>
            <a:endParaRPr lang="ru-RU" sz="2800" dirty="0" smtClean="0"/>
          </a:p>
          <a:p>
            <a:pPr algn="ctr">
              <a:lnSpc>
                <a:spcPct val="150000"/>
              </a:lnSpc>
            </a:pPr>
            <a:r>
              <a:rPr lang="ru-RU" sz="2800" dirty="0" smtClean="0"/>
              <a:t>Павлу было 14 лет.  </a:t>
            </a:r>
          </a:p>
          <a:p>
            <a:pPr algn="ctr">
              <a:lnSpc>
                <a:spcPct val="150000"/>
              </a:lnSpc>
            </a:pPr>
            <a:r>
              <a:rPr lang="ru-RU" sz="2800" dirty="0" smtClean="0"/>
              <a:t>Деньги </a:t>
            </a:r>
            <a:r>
              <a:rPr lang="ru-RU" sz="2800" dirty="0"/>
              <a:t>на </a:t>
            </a:r>
            <a:r>
              <a:rPr lang="ru-RU" sz="2800" dirty="0" smtClean="0"/>
              <a:t>учёбу он </a:t>
            </a:r>
            <a:r>
              <a:rPr lang="ru-RU" sz="2800" dirty="0"/>
              <a:t>зарабатывать самостоятельно: Павел Петрович репетиторствовал, подрабатывал в местной газете и </a:t>
            </a:r>
            <a:r>
              <a:rPr lang="ru-RU" sz="2800" dirty="0" smtClean="0"/>
              <a:t>разгружал. </a:t>
            </a:r>
            <a:r>
              <a:rPr lang="ru-RU" sz="2800" dirty="0"/>
              <a:t>вагоны.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3410"/>
          <a:stretch/>
        </p:blipFill>
        <p:spPr bwMode="auto">
          <a:xfrm>
            <a:off x="129208" y="3420467"/>
            <a:ext cx="6322837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AutoShape 21" descr="https://ruxpert.ru/images/b/b1/%D0%94%D0%B0%D0%BD%D0%B8%D0%BB%D0%B0-%D0%BC%D0%B0%D1%81%D1%82%D0%B5%D1%80_%D0%B8_%D0%A5%D0%BE%D0%B7%D1%8F%D0%B9%D0%BA%D0%B0_%D0%9C%D0%B5%D0%B4%D0%BD%D0%BE%D0%B9_%D0%B3%D0%BE%D1%80%D1%8B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86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0" y="0"/>
            <a:ext cx="10404475" cy="1318181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 smtClean="0"/>
              <a:t>Бажов не хотел принимать сан и становиться священником. </a:t>
            </a:r>
          </a:p>
          <a:p>
            <a:pPr algn="ctr">
              <a:lnSpc>
                <a:spcPct val="150000"/>
              </a:lnSpc>
            </a:pPr>
            <a:r>
              <a:rPr lang="ru-RU" sz="2800" dirty="0" smtClean="0"/>
              <a:t>Бажов изучал </a:t>
            </a:r>
            <a:r>
              <a:rPr lang="ru-RU" sz="2800" dirty="0"/>
              <a:t>научные работы </a:t>
            </a:r>
            <a:r>
              <a:rPr lang="ru-RU" sz="2800" dirty="0" smtClean="0"/>
              <a:t>Дарвина</a:t>
            </a:r>
            <a:r>
              <a:rPr lang="ru-RU" sz="2800" dirty="0" smtClean="0"/>
              <a:t>. </a:t>
            </a:r>
            <a:endParaRPr lang="ru-RU" sz="2800" dirty="0"/>
          </a:p>
        </p:txBody>
      </p:sp>
      <p:pic>
        <p:nvPicPr>
          <p:cNvPr id="29" name="Picture 16" descr="https://avatars.mds.yandex.net/i?id=712ea3077f2ae596b260e41e6a48e9b2_l-4577767-images-thumbs&amp;n=1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0" t="6132" r="5089" b="5380"/>
          <a:stretch/>
        </p:blipFill>
        <p:spPr bwMode="auto">
          <a:xfrm>
            <a:off x="121117" y="1764283"/>
            <a:ext cx="5102577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5" t="9787" b="8620"/>
          <a:stretch/>
        </p:blipFill>
        <p:spPr bwMode="auto">
          <a:xfrm>
            <a:off x="3978101" y="3924523"/>
            <a:ext cx="6070858" cy="38779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419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0"/>
            <a:ext cx="104044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/>
              <a:t>Павел Бажов почти 20 лет преподавал русский язык. </a:t>
            </a:r>
            <a:r>
              <a:rPr lang="ru-RU" sz="2800" dirty="0" smtClean="0"/>
              <a:t>Павел </a:t>
            </a:r>
            <a:r>
              <a:rPr lang="ru-RU" sz="2800" dirty="0"/>
              <a:t>Бажов обожал детей, и они </a:t>
            </a:r>
            <a:r>
              <a:rPr lang="ru-RU" sz="2800" dirty="0" smtClean="0"/>
              <a:t>его тоже любили. </a:t>
            </a:r>
            <a:r>
              <a:rPr lang="ru-RU" sz="2800" dirty="0"/>
              <a:t>На своём уроке Павел Петрович мог заинтересовать даже </a:t>
            </a:r>
            <a:r>
              <a:rPr lang="ru-RU" sz="2800" dirty="0" smtClean="0"/>
              <a:t>двоечников</a:t>
            </a:r>
            <a:r>
              <a:rPr lang="ru-RU" sz="2800" dirty="0"/>
              <a:t>.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09" y="2435110"/>
            <a:ext cx="3343896" cy="4829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45" t="5073" r="3310" b="26854"/>
          <a:stretch/>
        </p:blipFill>
        <p:spPr bwMode="auto">
          <a:xfrm>
            <a:off x="4482157" y="2557458"/>
            <a:ext cx="5544616" cy="4584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954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1662</TotalTime>
  <Words>333</Words>
  <Application>Microsoft Office PowerPoint</Application>
  <PresentationFormat>Произвольный</PresentationFormat>
  <Paragraphs>23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282</cp:revision>
  <dcterms:created xsi:type="dcterms:W3CDTF">2022-05-17T06:36:13Z</dcterms:created>
  <dcterms:modified xsi:type="dcterms:W3CDTF">2023-03-22T07:10:22Z</dcterms:modified>
</cp:coreProperties>
</file>