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93" r:id="rId3"/>
    <p:sldId id="291" r:id="rId4"/>
    <p:sldId id="294" r:id="rId5"/>
    <p:sldId id="292" r:id="rId6"/>
    <p:sldId id="287" r:id="rId7"/>
    <p:sldId id="290" r:id="rId8"/>
    <p:sldId id="288" r:id="rId9"/>
    <p:sldId id="289" r:id="rId10"/>
    <p:sldId id="285" r:id="rId11"/>
    <p:sldId id="279" r:id="rId12"/>
    <p:sldId id="280" r:id="rId13"/>
    <p:sldId id="276" r:id="rId14"/>
    <p:sldId id="274" r:id="rId15"/>
    <p:sldId id="272" r:id="rId16"/>
    <p:sldId id="273" r:id="rId17"/>
    <p:sldId id="260" r:id="rId18"/>
    <p:sldId id="270" r:id="rId19"/>
  </p:sldIdLst>
  <p:sldSz cx="12192000" cy="6858000"/>
  <p:notesSz cx="6858000" cy="9144000"/>
  <p:defaultTextStyle>
    <a:defPPr>
      <a:defRPr lang="ru-RU"/>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04" d="100"/>
          <a:sy n="104" d="100"/>
        </p:scale>
        <p:origin x="834" y="96"/>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Название 1"/>
          <p:cNvSpPr>
            <a:spLocks noGrp="1"/>
          </p:cNvSpPr>
          <p:nvPr>
            <p:ph type="ctrTitle"/>
          </p:nvPr>
        </p:nvSpPr>
        <p:spPr>
          <a:xfrm>
            <a:off x="914400" y="2130426"/>
            <a:ext cx="103632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F6E0605-ED92-6841-8636-289637E7C1A2}" type="datetimeFigureOut">
              <a:rPr lang="ru-RU" smtClean="0"/>
              <a:t>05.12.2023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CD676A4-AC23-5E41-ACE7-7B405075AD00}" type="slidenum">
              <a:rPr lang="ru-RU" smtClean="0"/>
              <a:t>‹#›</a:t>
            </a:fld>
            <a:endParaRPr lang="ru-RU"/>
          </a:p>
        </p:txBody>
      </p:sp>
    </p:spTree>
    <p:extLst>
      <p:ext uri="{BB962C8B-B14F-4D97-AF65-F5344CB8AC3E}">
        <p14:creationId xmlns:p14="http://schemas.microsoft.com/office/powerpoint/2010/main" val="34675288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 текст">
    <p:spTree>
      <p:nvGrpSpPr>
        <p:cNvPr id="1" name=""/>
        <p:cNvGrpSpPr/>
        <p:nvPr/>
      </p:nvGrpSpPr>
      <p:grpSpPr>
        <a:xfrm>
          <a:off x="0" y="0"/>
          <a:ext cx="0" cy="0"/>
          <a:chOff x="0" y="0"/>
          <a:chExt cx="0" cy="0"/>
        </a:xfrm>
      </p:grpSpPr>
      <p:sp>
        <p:nvSpPr>
          <p:cNvPr id="2" name="Название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F6E0605-ED92-6841-8636-289637E7C1A2}" type="datetimeFigureOut">
              <a:rPr lang="ru-RU" smtClean="0"/>
              <a:t>05.12.2023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CD676A4-AC23-5E41-ACE7-7B405075AD00}" type="slidenum">
              <a:rPr lang="ru-RU" smtClean="0"/>
              <a:t>‹#›</a:t>
            </a:fld>
            <a:endParaRPr lang="ru-RU"/>
          </a:p>
        </p:txBody>
      </p:sp>
    </p:spTree>
    <p:extLst>
      <p:ext uri="{BB962C8B-B14F-4D97-AF65-F5344CB8AC3E}">
        <p14:creationId xmlns:p14="http://schemas.microsoft.com/office/powerpoint/2010/main" val="31884892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 загол.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839200" y="274639"/>
            <a:ext cx="27432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609600" y="274639"/>
            <a:ext cx="80264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F6E0605-ED92-6841-8636-289637E7C1A2}" type="datetimeFigureOut">
              <a:rPr lang="ru-RU" smtClean="0"/>
              <a:t>05.12.2023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CD676A4-AC23-5E41-ACE7-7B405075AD00}" type="slidenum">
              <a:rPr lang="ru-RU" smtClean="0"/>
              <a:t>‹#›</a:t>
            </a:fld>
            <a:endParaRPr lang="ru-RU"/>
          </a:p>
        </p:txBody>
      </p:sp>
    </p:spTree>
    <p:extLst>
      <p:ext uri="{BB962C8B-B14F-4D97-AF65-F5344CB8AC3E}">
        <p14:creationId xmlns:p14="http://schemas.microsoft.com/office/powerpoint/2010/main" val="35588380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Название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F6E0605-ED92-6841-8636-289637E7C1A2}" type="datetimeFigureOut">
              <a:rPr lang="ru-RU" smtClean="0"/>
              <a:t>05.12.2023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CD676A4-AC23-5E41-ACE7-7B405075AD00}" type="slidenum">
              <a:rPr lang="ru-RU" smtClean="0"/>
              <a:t>‹#›</a:t>
            </a:fld>
            <a:endParaRPr lang="ru-RU"/>
          </a:p>
        </p:txBody>
      </p:sp>
    </p:spTree>
    <p:extLst>
      <p:ext uri="{BB962C8B-B14F-4D97-AF65-F5344CB8AC3E}">
        <p14:creationId xmlns:p14="http://schemas.microsoft.com/office/powerpoint/2010/main" val="20086429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Название 1"/>
          <p:cNvSpPr>
            <a:spLocks noGrp="1"/>
          </p:cNvSpPr>
          <p:nvPr>
            <p:ph type="title"/>
          </p:nvPr>
        </p:nvSpPr>
        <p:spPr>
          <a:xfrm>
            <a:off x="963084" y="4406901"/>
            <a:ext cx="103632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F6E0605-ED92-6841-8636-289637E7C1A2}" type="datetimeFigureOut">
              <a:rPr lang="ru-RU" smtClean="0"/>
              <a:t>05.12.2023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CD676A4-AC23-5E41-ACE7-7B405075AD00}" type="slidenum">
              <a:rPr lang="ru-RU" smtClean="0"/>
              <a:t>‹#›</a:t>
            </a:fld>
            <a:endParaRPr lang="ru-RU"/>
          </a:p>
        </p:txBody>
      </p:sp>
    </p:spTree>
    <p:extLst>
      <p:ext uri="{BB962C8B-B14F-4D97-AF65-F5344CB8AC3E}">
        <p14:creationId xmlns:p14="http://schemas.microsoft.com/office/powerpoint/2010/main" val="14201180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Название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F6E0605-ED92-6841-8636-289637E7C1A2}" type="datetimeFigureOut">
              <a:rPr lang="ru-RU" smtClean="0"/>
              <a:t>05.12.2023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CD676A4-AC23-5E41-ACE7-7B405075AD00}" type="slidenum">
              <a:rPr lang="ru-RU" smtClean="0"/>
              <a:t>‹#›</a:t>
            </a:fld>
            <a:endParaRPr lang="ru-RU"/>
          </a:p>
        </p:txBody>
      </p:sp>
    </p:spTree>
    <p:extLst>
      <p:ext uri="{BB962C8B-B14F-4D97-AF65-F5344CB8AC3E}">
        <p14:creationId xmlns:p14="http://schemas.microsoft.com/office/powerpoint/2010/main" val="17491142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Название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F6E0605-ED92-6841-8636-289637E7C1A2}" type="datetimeFigureOut">
              <a:rPr lang="ru-RU" smtClean="0"/>
              <a:t>05.12.2023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5CD676A4-AC23-5E41-ACE7-7B405075AD00}" type="slidenum">
              <a:rPr lang="ru-RU" smtClean="0"/>
              <a:t>‹#›</a:t>
            </a:fld>
            <a:endParaRPr lang="ru-RU"/>
          </a:p>
        </p:txBody>
      </p:sp>
    </p:spTree>
    <p:extLst>
      <p:ext uri="{BB962C8B-B14F-4D97-AF65-F5344CB8AC3E}">
        <p14:creationId xmlns:p14="http://schemas.microsoft.com/office/powerpoint/2010/main" val="21367934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Название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F6E0605-ED92-6841-8636-289637E7C1A2}" type="datetimeFigureOut">
              <a:rPr lang="ru-RU" smtClean="0"/>
              <a:t>05.12.2023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5CD676A4-AC23-5E41-ACE7-7B405075AD00}" type="slidenum">
              <a:rPr lang="ru-RU" smtClean="0"/>
              <a:t>‹#›</a:t>
            </a:fld>
            <a:endParaRPr lang="ru-RU"/>
          </a:p>
        </p:txBody>
      </p:sp>
    </p:spTree>
    <p:extLst>
      <p:ext uri="{BB962C8B-B14F-4D97-AF65-F5344CB8AC3E}">
        <p14:creationId xmlns:p14="http://schemas.microsoft.com/office/powerpoint/2010/main" val="42596496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F6E0605-ED92-6841-8636-289637E7C1A2}" type="datetimeFigureOut">
              <a:rPr lang="ru-RU" smtClean="0"/>
              <a:t>05.12.2023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5CD676A4-AC23-5E41-ACE7-7B405075AD00}" type="slidenum">
              <a:rPr lang="ru-RU" smtClean="0"/>
              <a:t>‹#›</a:t>
            </a:fld>
            <a:endParaRPr lang="ru-RU"/>
          </a:p>
        </p:txBody>
      </p:sp>
    </p:spTree>
    <p:extLst>
      <p:ext uri="{BB962C8B-B14F-4D97-AF65-F5344CB8AC3E}">
        <p14:creationId xmlns:p14="http://schemas.microsoft.com/office/powerpoint/2010/main" val="22743478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Название 1"/>
          <p:cNvSpPr>
            <a:spLocks noGrp="1"/>
          </p:cNvSpPr>
          <p:nvPr>
            <p:ph type="title"/>
          </p:nvPr>
        </p:nvSpPr>
        <p:spPr>
          <a:xfrm>
            <a:off x="609601" y="273050"/>
            <a:ext cx="4011084"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F6E0605-ED92-6841-8636-289637E7C1A2}" type="datetimeFigureOut">
              <a:rPr lang="ru-RU" smtClean="0"/>
              <a:t>05.12.2023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CD676A4-AC23-5E41-ACE7-7B405075AD00}" type="slidenum">
              <a:rPr lang="ru-RU" smtClean="0"/>
              <a:t>‹#›</a:t>
            </a:fld>
            <a:endParaRPr lang="ru-RU"/>
          </a:p>
        </p:txBody>
      </p:sp>
    </p:spTree>
    <p:extLst>
      <p:ext uri="{BB962C8B-B14F-4D97-AF65-F5344CB8AC3E}">
        <p14:creationId xmlns:p14="http://schemas.microsoft.com/office/powerpoint/2010/main" val="8194463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Название 1"/>
          <p:cNvSpPr>
            <a:spLocks noGrp="1"/>
          </p:cNvSpPr>
          <p:nvPr>
            <p:ph type="title"/>
          </p:nvPr>
        </p:nvSpPr>
        <p:spPr>
          <a:xfrm>
            <a:off x="2389717" y="4800600"/>
            <a:ext cx="73152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F6E0605-ED92-6841-8636-289637E7C1A2}" type="datetimeFigureOut">
              <a:rPr lang="ru-RU" smtClean="0"/>
              <a:t>05.12.2023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CD676A4-AC23-5E41-ACE7-7B405075AD00}" type="slidenum">
              <a:rPr lang="ru-RU" smtClean="0"/>
              <a:t>‹#›</a:t>
            </a:fld>
            <a:endParaRPr lang="ru-RU"/>
          </a:p>
        </p:txBody>
      </p:sp>
    </p:spTree>
    <p:extLst>
      <p:ext uri="{BB962C8B-B14F-4D97-AF65-F5344CB8AC3E}">
        <p14:creationId xmlns:p14="http://schemas.microsoft.com/office/powerpoint/2010/main" val="27900501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F6E0605-ED92-6841-8636-289637E7C1A2}" type="datetimeFigureOut">
              <a:rPr lang="ru-RU" smtClean="0"/>
              <a:t>05.12.2023</a:t>
            </a:fld>
            <a:endParaRPr lang="ru-RU"/>
          </a:p>
        </p:txBody>
      </p:sp>
      <p:sp>
        <p:nvSpPr>
          <p:cNvPr id="5" name="Нижний колонтитул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D676A4-AC23-5E41-ACE7-7B405075AD00}" type="slidenum">
              <a:rPr lang="ru-RU" smtClean="0"/>
              <a:t>‹#›</a:t>
            </a:fld>
            <a:endParaRPr lang="ru-RU"/>
          </a:p>
        </p:txBody>
      </p:sp>
    </p:spTree>
    <p:extLst>
      <p:ext uri="{BB962C8B-B14F-4D97-AF65-F5344CB8AC3E}">
        <p14:creationId xmlns:p14="http://schemas.microsoft.com/office/powerpoint/2010/main" val="360532211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ru-RU"/>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азвание 1"/>
          <p:cNvSpPr>
            <a:spLocks noGrp="1"/>
          </p:cNvSpPr>
          <p:nvPr>
            <p:ph type="ctrTitle"/>
          </p:nvPr>
        </p:nvSpPr>
        <p:spPr>
          <a:xfrm>
            <a:off x="1841478" y="767330"/>
            <a:ext cx="8320543" cy="5490369"/>
          </a:xfrm>
        </p:spPr>
        <p:txBody>
          <a:bodyPr>
            <a:normAutofit/>
          </a:bodyPr>
          <a:lstStyle/>
          <a:p>
            <a:r>
              <a:rPr lang="ru-RU" b="1" dirty="0" smtClean="0">
                <a:solidFill>
                  <a:srgbClr val="FF0000"/>
                </a:solidFill>
              </a:rPr>
              <a:t>От клиники до педагогики: </a:t>
            </a:r>
            <a:br>
              <a:rPr lang="ru-RU" b="1" dirty="0" smtClean="0">
                <a:solidFill>
                  <a:srgbClr val="FF0000"/>
                </a:solidFill>
              </a:rPr>
            </a:br>
            <a:r>
              <a:rPr lang="ru-RU" b="1" dirty="0" smtClean="0">
                <a:solidFill>
                  <a:srgbClr val="FF0000"/>
                </a:solidFill>
              </a:rPr>
              <a:t>теория и практика работы </a:t>
            </a:r>
            <a:br>
              <a:rPr lang="ru-RU" b="1" dirty="0" smtClean="0">
                <a:solidFill>
                  <a:srgbClr val="FF0000"/>
                </a:solidFill>
              </a:rPr>
            </a:br>
            <a:r>
              <a:rPr lang="ru-RU" b="1" dirty="0" smtClean="0">
                <a:solidFill>
                  <a:srgbClr val="FF0000"/>
                </a:solidFill>
              </a:rPr>
              <a:t>с аутичными детьми</a:t>
            </a:r>
            <a:br>
              <a:rPr lang="ru-RU" b="1" dirty="0" smtClean="0">
                <a:solidFill>
                  <a:srgbClr val="FF0000"/>
                </a:solidFill>
              </a:rPr>
            </a:br>
            <a:r>
              <a:rPr lang="ru-RU" b="1" dirty="0" smtClean="0">
                <a:solidFill>
                  <a:srgbClr val="FF0000"/>
                </a:solidFill>
              </a:rPr>
              <a:t/>
            </a:r>
            <a:br>
              <a:rPr lang="ru-RU" b="1" dirty="0" smtClean="0">
                <a:solidFill>
                  <a:srgbClr val="FF0000"/>
                </a:solidFill>
              </a:rPr>
            </a:br>
            <a:r>
              <a:rPr lang="ru-RU" sz="2800" b="1" dirty="0">
                <a:solidFill>
                  <a:srgbClr val="0000FF"/>
                </a:solidFill>
              </a:rPr>
              <a:t>Демьянчук Роман Викторович</a:t>
            </a:r>
            <a:br>
              <a:rPr lang="ru-RU" sz="2800" b="1" dirty="0">
                <a:solidFill>
                  <a:srgbClr val="0000FF"/>
                </a:solidFill>
              </a:rPr>
            </a:br>
            <a:r>
              <a:rPr lang="ru-RU" sz="2200" b="1" dirty="0"/>
              <a:t>доктор психологических наук</a:t>
            </a:r>
            <a:br>
              <a:rPr lang="ru-RU" sz="2200" b="1" dirty="0"/>
            </a:br>
            <a:r>
              <a:rPr lang="ru-RU" sz="2200" b="1" dirty="0"/>
              <a:t>доцент</a:t>
            </a:r>
            <a:br>
              <a:rPr lang="ru-RU" sz="2200" b="1" dirty="0"/>
            </a:br>
            <a:r>
              <a:rPr lang="ru-RU" sz="2200" b="1" dirty="0"/>
              <a:t>педагог-психолог высшей категории</a:t>
            </a:r>
            <a:endParaRPr lang="ru-RU" sz="2200" b="1" dirty="0"/>
          </a:p>
        </p:txBody>
      </p:sp>
    </p:spTree>
    <p:extLst>
      <p:ext uri="{BB962C8B-B14F-4D97-AF65-F5344CB8AC3E}">
        <p14:creationId xmlns:p14="http://schemas.microsoft.com/office/powerpoint/2010/main" val="232583027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азвание 1"/>
          <p:cNvSpPr>
            <a:spLocks noGrp="1"/>
          </p:cNvSpPr>
          <p:nvPr>
            <p:ph type="title"/>
          </p:nvPr>
        </p:nvSpPr>
        <p:spPr/>
        <p:txBody>
          <a:bodyPr>
            <a:normAutofit/>
          </a:bodyPr>
          <a:lstStyle/>
          <a:p>
            <a:pPr algn="l"/>
            <a:r>
              <a:rPr lang="ru-RU" sz="3200" b="1" dirty="0">
                <a:solidFill>
                  <a:srgbClr val="FF0000"/>
                </a:solidFill>
              </a:rPr>
              <a:t>Другие методы </a:t>
            </a:r>
            <a:r>
              <a:rPr lang="ru-RU" sz="3200" b="1" dirty="0">
                <a:solidFill>
                  <a:srgbClr val="FF0000"/>
                </a:solidFill>
              </a:rPr>
              <a:t>медицинской реабилитации</a:t>
            </a:r>
          </a:p>
        </p:txBody>
      </p:sp>
      <p:sp>
        <p:nvSpPr>
          <p:cNvPr id="3" name="Содержимое 2"/>
          <p:cNvSpPr>
            <a:spLocks noGrp="1"/>
          </p:cNvSpPr>
          <p:nvPr>
            <p:ph idx="1"/>
          </p:nvPr>
        </p:nvSpPr>
        <p:spPr/>
        <p:txBody>
          <a:bodyPr>
            <a:noAutofit/>
          </a:bodyPr>
          <a:lstStyle/>
          <a:p>
            <a:r>
              <a:rPr lang="ru-RU" sz="2800" dirty="0"/>
              <a:t>физические (электростимуляция, </a:t>
            </a:r>
            <a:r>
              <a:rPr lang="ru-RU" sz="2800" dirty="0" err="1"/>
              <a:t>светотерапия</a:t>
            </a:r>
            <a:r>
              <a:rPr lang="ru-RU" sz="2800" dirty="0"/>
              <a:t>, бальнеотерапия; механические - механотерапия, </a:t>
            </a:r>
            <a:r>
              <a:rPr lang="ru-RU" sz="2800" dirty="0" err="1"/>
              <a:t>кинезотерапия</a:t>
            </a:r>
            <a:r>
              <a:rPr lang="ru-RU" sz="2800" dirty="0"/>
              <a:t>; массаж и др.</a:t>
            </a:r>
          </a:p>
          <a:p>
            <a:r>
              <a:rPr lang="ru-RU" sz="2800" dirty="0"/>
              <a:t>методы традиционной (альтернативной) медицины (акупунктура, </a:t>
            </a:r>
            <a:r>
              <a:rPr lang="ru-RU" sz="2800" dirty="0"/>
              <a:t>фитотерапия, </a:t>
            </a:r>
            <a:r>
              <a:rPr lang="ru-RU" sz="2800" dirty="0"/>
              <a:t> мануальная </a:t>
            </a:r>
            <a:r>
              <a:rPr lang="ru-RU" sz="2800" dirty="0"/>
              <a:t>терапия, </a:t>
            </a:r>
            <a:r>
              <a:rPr lang="ru-RU" sz="2800" dirty="0" err="1"/>
              <a:t>остеопатия</a:t>
            </a:r>
            <a:r>
              <a:rPr lang="ru-RU" sz="2800" dirty="0"/>
              <a:t> и др.);</a:t>
            </a:r>
          </a:p>
          <a:p>
            <a:r>
              <a:rPr lang="ru-RU" sz="2800" dirty="0"/>
              <a:t>трудотерапия;</a:t>
            </a:r>
          </a:p>
          <a:p>
            <a:r>
              <a:rPr lang="ru-RU" sz="2800" dirty="0"/>
              <a:t>психотерапия;</a:t>
            </a:r>
            <a:endParaRPr lang="ru-RU" sz="2800" dirty="0"/>
          </a:p>
          <a:p>
            <a:r>
              <a:rPr lang="ru-RU" sz="2800" dirty="0"/>
              <a:t>лечебная физкультура;</a:t>
            </a:r>
          </a:p>
          <a:p>
            <a:r>
              <a:rPr lang="ru-RU" sz="2800" dirty="0"/>
              <a:t> санаторно-курортное лечение и др</a:t>
            </a:r>
            <a:r>
              <a:rPr lang="ru-RU" sz="2800" dirty="0"/>
              <a:t>.</a:t>
            </a:r>
            <a:endParaRPr lang="ru-RU" sz="2800" dirty="0"/>
          </a:p>
          <a:p>
            <a:endParaRPr lang="ru-RU" sz="2800" dirty="0"/>
          </a:p>
        </p:txBody>
      </p:sp>
    </p:spTree>
    <p:extLst>
      <p:ext uri="{BB962C8B-B14F-4D97-AF65-F5344CB8AC3E}">
        <p14:creationId xmlns:p14="http://schemas.microsoft.com/office/powerpoint/2010/main" val="345978303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азвание 1"/>
          <p:cNvSpPr>
            <a:spLocks noGrp="1"/>
          </p:cNvSpPr>
          <p:nvPr>
            <p:ph type="title"/>
          </p:nvPr>
        </p:nvSpPr>
        <p:spPr/>
        <p:txBody>
          <a:bodyPr>
            <a:normAutofit/>
          </a:bodyPr>
          <a:lstStyle/>
          <a:p>
            <a:pPr algn="l"/>
            <a:r>
              <a:rPr lang="ru-RU" sz="3200" b="1" dirty="0">
                <a:solidFill>
                  <a:srgbClr val="FF0000"/>
                </a:solidFill>
              </a:rPr>
              <a:t>Л.С. Выготский</a:t>
            </a:r>
          </a:p>
        </p:txBody>
      </p:sp>
      <p:sp>
        <p:nvSpPr>
          <p:cNvPr id="3" name="Содержимое 2"/>
          <p:cNvSpPr>
            <a:spLocks noGrp="1"/>
          </p:cNvSpPr>
          <p:nvPr>
            <p:ph idx="1"/>
          </p:nvPr>
        </p:nvSpPr>
        <p:spPr/>
        <p:txBody>
          <a:bodyPr>
            <a:normAutofit fontScale="85000" lnSpcReduction="10000"/>
          </a:bodyPr>
          <a:lstStyle/>
          <a:p>
            <a:pPr marL="0" indent="0">
              <a:buNone/>
            </a:pPr>
            <a:r>
              <a:rPr lang="ru-RU" dirty="0" smtClean="0"/>
              <a:t>«Дефект, создавая уклонение от устойчивого биологического типа человека, вызывая выпадение отдельных психических функций, недостаток или повреждение органов, более или менее существенную перестройку всего развития на новых основаниях, по новому типу, естественно, нарушает тем самым </a:t>
            </a:r>
            <a:r>
              <a:rPr lang="ru-RU" dirty="0" smtClean="0">
                <a:solidFill>
                  <a:srgbClr val="FF0000"/>
                </a:solidFill>
              </a:rPr>
              <a:t>нормальное течение процесса врастания ребёнка в культуру</a:t>
            </a:r>
            <a:r>
              <a:rPr lang="ru-RU" dirty="0" smtClean="0"/>
              <a:t>».</a:t>
            </a:r>
          </a:p>
          <a:p>
            <a:pPr marL="0" indent="0">
              <a:buNone/>
            </a:pPr>
            <a:endParaRPr lang="ru-RU" dirty="0" smtClean="0"/>
          </a:p>
          <a:p>
            <a:pPr marL="0" indent="0">
              <a:buNone/>
            </a:pPr>
            <a:r>
              <a:rPr lang="ru-RU" dirty="0" smtClean="0"/>
              <a:t>«Высшего своего выражения это затруднение</a:t>
            </a:r>
            <a:r>
              <a:rPr lang="mr-IN" dirty="0" smtClean="0"/>
              <a:t>…</a:t>
            </a:r>
            <a:r>
              <a:rPr lang="ru-RU" dirty="0" smtClean="0"/>
              <a:t> достигает в той области, которую мы обозначили как собственную сферу культурно-психологического развития ребёнка: </a:t>
            </a:r>
            <a:r>
              <a:rPr lang="ru-RU" dirty="0" smtClean="0">
                <a:solidFill>
                  <a:srgbClr val="FF0000"/>
                </a:solidFill>
              </a:rPr>
              <a:t>в области высших психических функций и овладении культурными приемами и способами поведения</a:t>
            </a:r>
            <a:r>
              <a:rPr lang="ru-RU" dirty="0" smtClean="0"/>
              <a:t>» </a:t>
            </a:r>
            <a:endParaRPr lang="ru-RU" dirty="0"/>
          </a:p>
        </p:txBody>
      </p:sp>
    </p:spTree>
    <p:extLst>
      <p:ext uri="{BB962C8B-B14F-4D97-AF65-F5344CB8AC3E}">
        <p14:creationId xmlns:p14="http://schemas.microsoft.com/office/powerpoint/2010/main" val="426365430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321378" y="694108"/>
            <a:ext cx="7604618" cy="5464247"/>
          </a:xfrm>
        </p:spPr>
        <p:txBody>
          <a:bodyPr>
            <a:normAutofit fontScale="85000" lnSpcReduction="20000"/>
          </a:bodyPr>
          <a:lstStyle/>
          <a:p>
            <a:pPr marL="0" indent="0">
              <a:buNone/>
            </a:pPr>
            <a:r>
              <a:rPr lang="ru-RU" dirty="0" smtClean="0"/>
              <a:t>Отсюда ключевые </a:t>
            </a:r>
            <a:r>
              <a:rPr lang="ru-RU" dirty="0" smtClean="0">
                <a:solidFill>
                  <a:srgbClr val="FF0000"/>
                </a:solidFill>
              </a:rPr>
              <a:t>положения создания условий для компенсации</a:t>
            </a:r>
            <a:r>
              <a:rPr lang="ru-RU" dirty="0" smtClean="0"/>
              <a:t>:</a:t>
            </a:r>
            <a:endParaRPr lang="ru-RU" dirty="0"/>
          </a:p>
          <a:p>
            <a:r>
              <a:rPr lang="ru-RU" dirty="0" smtClean="0"/>
              <a:t>включение </a:t>
            </a:r>
            <a:r>
              <a:rPr lang="ru-RU" dirty="0"/>
              <a:t>детей в разнообразную социально-значимую деятельность для создания новых форм опыта;</a:t>
            </a:r>
          </a:p>
          <a:p>
            <a:r>
              <a:rPr lang="ru-RU" dirty="0" smtClean="0"/>
              <a:t>направленность </a:t>
            </a:r>
            <a:r>
              <a:rPr lang="ru-RU" dirty="0"/>
              <a:t>педагогического воздействия на преодоление и предупреждение вторичных дефектов</a:t>
            </a:r>
            <a:r>
              <a:rPr lang="ru-RU" dirty="0" smtClean="0"/>
              <a:t>;</a:t>
            </a:r>
          </a:p>
          <a:p>
            <a:r>
              <a:rPr lang="ru-RU" dirty="0" smtClean="0"/>
              <a:t>подчинение </a:t>
            </a:r>
            <a:r>
              <a:rPr lang="ru-RU" dirty="0"/>
              <a:t>специального образования социальному;</a:t>
            </a:r>
            <a:endParaRPr lang="ru-RU" dirty="0" smtClean="0"/>
          </a:p>
          <a:p>
            <a:r>
              <a:rPr lang="ru-RU" dirty="0" smtClean="0"/>
              <a:t>активная трудовая деятельность для формирования высших форм сотрудничества;</a:t>
            </a:r>
          </a:p>
          <a:p>
            <a:r>
              <a:rPr lang="ru-RU" dirty="0" smtClean="0"/>
              <a:t>судьбу личности решает не дефект, а его социально-психологическая реализация</a:t>
            </a:r>
            <a:endParaRPr lang="ru-RU" dirty="0"/>
          </a:p>
        </p:txBody>
      </p:sp>
    </p:spTree>
    <p:extLst>
      <p:ext uri="{BB962C8B-B14F-4D97-AF65-F5344CB8AC3E}">
        <p14:creationId xmlns:p14="http://schemas.microsoft.com/office/powerpoint/2010/main" val="13341564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азвание 1"/>
          <p:cNvSpPr>
            <a:spLocks noGrp="1"/>
          </p:cNvSpPr>
          <p:nvPr>
            <p:ph type="title"/>
          </p:nvPr>
        </p:nvSpPr>
        <p:spPr/>
        <p:txBody>
          <a:bodyPr>
            <a:normAutofit/>
          </a:bodyPr>
          <a:lstStyle/>
          <a:p>
            <a:pPr algn="l"/>
            <a:r>
              <a:rPr lang="ru-RU" sz="3200" b="1" dirty="0">
                <a:solidFill>
                  <a:srgbClr val="FF0000"/>
                </a:solidFill>
              </a:rPr>
              <a:t>Ключевые принципы</a:t>
            </a:r>
            <a:endParaRPr lang="ru-RU" sz="3200" b="1" dirty="0">
              <a:solidFill>
                <a:srgbClr val="FF0000"/>
              </a:solidFill>
            </a:endParaRPr>
          </a:p>
        </p:txBody>
      </p:sp>
      <p:sp>
        <p:nvSpPr>
          <p:cNvPr id="3" name="Содержимое 2"/>
          <p:cNvSpPr>
            <a:spLocks noGrp="1"/>
          </p:cNvSpPr>
          <p:nvPr>
            <p:ph idx="1"/>
          </p:nvPr>
        </p:nvSpPr>
        <p:spPr>
          <a:xfrm>
            <a:off x="1981200" y="1225765"/>
            <a:ext cx="8229600" cy="4900399"/>
          </a:xfrm>
        </p:spPr>
        <p:txBody>
          <a:bodyPr>
            <a:normAutofit fontScale="92500" lnSpcReduction="20000"/>
          </a:bodyPr>
          <a:lstStyle/>
          <a:p>
            <a:endParaRPr lang="ru-RU" dirty="0"/>
          </a:p>
          <a:p>
            <a:r>
              <a:rPr lang="ru-RU" dirty="0"/>
              <a:t>отказ от любых форм изоляции;</a:t>
            </a:r>
          </a:p>
          <a:p>
            <a:r>
              <a:rPr lang="ru-RU" dirty="0"/>
              <a:t>поэтапная организация обучения;</a:t>
            </a:r>
          </a:p>
          <a:p>
            <a:r>
              <a:rPr lang="ru-RU" dirty="0"/>
              <a:t>с</a:t>
            </a:r>
            <a:r>
              <a:rPr lang="ru-RU" dirty="0" smtClean="0"/>
              <a:t>пециальная пространственно-временная организация среды;</a:t>
            </a:r>
          </a:p>
          <a:p>
            <a:r>
              <a:rPr lang="ru-RU" dirty="0"/>
              <a:t>с</a:t>
            </a:r>
            <a:r>
              <a:rPr lang="ru-RU" dirty="0" smtClean="0"/>
              <a:t>истемный мониторинг динамики развития; </a:t>
            </a:r>
          </a:p>
          <a:p>
            <a:r>
              <a:rPr lang="ru-RU" dirty="0" smtClean="0"/>
              <a:t>соучастие родителей;</a:t>
            </a:r>
          </a:p>
          <a:p>
            <a:r>
              <a:rPr lang="ru-RU" dirty="0"/>
              <a:t>рациональный выбор методов обучения и коррекционно-развивающей работы;</a:t>
            </a:r>
          </a:p>
          <a:p>
            <a:r>
              <a:rPr lang="ru-RU" dirty="0"/>
              <a:t>гибкость и вариативность в решении образовательных задач</a:t>
            </a:r>
          </a:p>
          <a:p>
            <a:endParaRPr lang="ru-RU" dirty="0" smtClean="0"/>
          </a:p>
          <a:p>
            <a:endParaRPr lang="ru-RU" dirty="0"/>
          </a:p>
        </p:txBody>
      </p:sp>
    </p:spTree>
    <p:extLst>
      <p:ext uri="{BB962C8B-B14F-4D97-AF65-F5344CB8AC3E}">
        <p14:creationId xmlns:p14="http://schemas.microsoft.com/office/powerpoint/2010/main" val="336988145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азвание 1"/>
          <p:cNvSpPr>
            <a:spLocks noGrp="1"/>
          </p:cNvSpPr>
          <p:nvPr>
            <p:ph type="title"/>
          </p:nvPr>
        </p:nvSpPr>
        <p:spPr/>
        <p:txBody>
          <a:bodyPr>
            <a:normAutofit/>
          </a:bodyPr>
          <a:lstStyle/>
          <a:p>
            <a:pPr algn="l"/>
            <a:r>
              <a:rPr lang="ru-RU" sz="3200" b="1" dirty="0">
                <a:solidFill>
                  <a:srgbClr val="FF0000"/>
                </a:solidFill>
              </a:rPr>
              <a:t>Методологические ориентиры </a:t>
            </a:r>
            <a:endParaRPr lang="ru-RU" sz="3200" b="1" dirty="0">
              <a:solidFill>
                <a:srgbClr val="FF0000"/>
              </a:solidFill>
            </a:endParaRPr>
          </a:p>
        </p:txBody>
      </p:sp>
      <p:sp>
        <p:nvSpPr>
          <p:cNvPr id="3" name="Содержимое 2"/>
          <p:cNvSpPr>
            <a:spLocks noGrp="1"/>
          </p:cNvSpPr>
          <p:nvPr>
            <p:ph idx="1"/>
          </p:nvPr>
        </p:nvSpPr>
        <p:spPr/>
        <p:txBody>
          <a:bodyPr>
            <a:normAutofit/>
          </a:bodyPr>
          <a:lstStyle/>
          <a:p>
            <a:r>
              <a:rPr lang="ru-RU" dirty="0" err="1"/>
              <a:t>г</a:t>
            </a:r>
            <a:r>
              <a:rPr lang="ru-RU" dirty="0" err="1" smtClean="0"/>
              <a:t>уманизация</a:t>
            </a:r>
            <a:r>
              <a:rPr lang="ru-RU" dirty="0" smtClean="0"/>
              <a:t> отношения;</a:t>
            </a:r>
          </a:p>
          <a:p>
            <a:r>
              <a:rPr lang="ru-RU" dirty="0" smtClean="0"/>
              <a:t>адаптация образования к уровню и особенностям психофизического и личностного развития детей;</a:t>
            </a:r>
          </a:p>
          <a:p>
            <a:r>
              <a:rPr lang="ru-RU" dirty="0" smtClean="0"/>
              <a:t>равноценность всех ветвей образования (основного общего, дополнительного, коррекционно-развивающего);</a:t>
            </a:r>
          </a:p>
          <a:p>
            <a:r>
              <a:rPr lang="ru-RU" dirty="0" smtClean="0"/>
              <a:t>педагогическая инверсия (готовности к изменению педагогической стратегии и тактики)</a:t>
            </a:r>
            <a:endParaRPr lang="ru-RU" dirty="0"/>
          </a:p>
        </p:txBody>
      </p:sp>
    </p:spTree>
    <p:extLst>
      <p:ext uri="{BB962C8B-B14F-4D97-AF65-F5344CB8AC3E}">
        <p14:creationId xmlns:p14="http://schemas.microsoft.com/office/powerpoint/2010/main" val="112426192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азвание 1"/>
          <p:cNvSpPr>
            <a:spLocks noGrp="1"/>
          </p:cNvSpPr>
          <p:nvPr>
            <p:ph type="title"/>
          </p:nvPr>
        </p:nvSpPr>
        <p:spPr/>
        <p:txBody>
          <a:bodyPr>
            <a:normAutofit/>
          </a:bodyPr>
          <a:lstStyle/>
          <a:p>
            <a:pPr algn="l"/>
            <a:r>
              <a:rPr lang="ru-RU" sz="3200" b="1" dirty="0">
                <a:solidFill>
                  <a:srgbClr val="FF0000"/>
                </a:solidFill>
              </a:rPr>
              <a:t>Методология непрерывности</a:t>
            </a:r>
            <a:br>
              <a:rPr lang="ru-RU" sz="3200" b="1" dirty="0">
                <a:solidFill>
                  <a:srgbClr val="FF0000"/>
                </a:solidFill>
              </a:rPr>
            </a:br>
            <a:r>
              <a:rPr lang="ru-RU" sz="3200" b="1" dirty="0">
                <a:solidFill>
                  <a:srgbClr val="FF0000"/>
                </a:solidFill>
              </a:rPr>
              <a:t>образования </a:t>
            </a:r>
            <a:endParaRPr lang="ru-RU" sz="3200" b="1" dirty="0">
              <a:solidFill>
                <a:srgbClr val="FF0000"/>
              </a:solidFill>
            </a:endParaRPr>
          </a:p>
        </p:txBody>
      </p:sp>
      <p:sp>
        <p:nvSpPr>
          <p:cNvPr id="3" name="Содержимое 2"/>
          <p:cNvSpPr>
            <a:spLocks noGrp="1"/>
          </p:cNvSpPr>
          <p:nvPr>
            <p:ph idx="1"/>
          </p:nvPr>
        </p:nvSpPr>
        <p:spPr>
          <a:xfrm>
            <a:off x="1981200" y="2209377"/>
            <a:ext cx="8229600" cy="3916786"/>
          </a:xfrm>
        </p:spPr>
        <p:txBody>
          <a:bodyPr/>
          <a:lstStyle/>
          <a:p>
            <a:r>
              <a:rPr lang="ru-RU" dirty="0"/>
              <a:t>н</a:t>
            </a:r>
            <a:r>
              <a:rPr lang="ru-RU" dirty="0" smtClean="0"/>
              <a:t>епрерывность методов (как пример, АВА-терапия);</a:t>
            </a:r>
          </a:p>
          <a:p>
            <a:r>
              <a:rPr lang="ru-RU" dirty="0"/>
              <a:t>н</a:t>
            </a:r>
            <a:r>
              <a:rPr lang="ru-RU" dirty="0" smtClean="0"/>
              <a:t>епрерывность образовательных программ (как пример, ТЕАССН-программа);</a:t>
            </a:r>
          </a:p>
          <a:p>
            <a:r>
              <a:rPr lang="ru-RU" dirty="0" smtClean="0"/>
              <a:t>непрерывность принципов</a:t>
            </a:r>
          </a:p>
          <a:p>
            <a:endParaRPr lang="ru-RU" dirty="0" smtClean="0"/>
          </a:p>
          <a:p>
            <a:endParaRPr lang="ru-RU" dirty="0"/>
          </a:p>
        </p:txBody>
      </p:sp>
    </p:spTree>
    <p:extLst>
      <p:ext uri="{BB962C8B-B14F-4D97-AF65-F5344CB8AC3E}">
        <p14:creationId xmlns:p14="http://schemas.microsoft.com/office/powerpoint/2010/main" val="23692663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азвание 1"/>
          <p:cNvSpPr>
            <a:spLocks noGrp="1"/>
          </p:cNvSpPr>
          <p:nvPr>
            <p:ph type="title"/>
          </p:nvPr>
        </p:nvSpPr>
        <p:spPr/>
        <p:txBody>
          <a:bodyPr>
            <a:normAutofit/>
          </a:bodyPr>
          <a:lstStyle/>
          <a:p>
            <a:pPr algn="l"/>
            <a:r>
              <a:rPr lang="ru-RU" sz="3200" b="1" dirty="0">
                <a:solidFill>
                  <a:srgbClr val="FF0000"/>
                </a:solidFill>
              </a:rPr>
              <a:t>Методология сопровождения</a:t>
            </a:r>
          </a:p>
        </p:txBody>
      </p:sp>
      <p:sp>
        <p:nvSpPr>
          <p:cNvPr id="3" name="Содержимое 2"/>
          <p:cNvSpPr>
            <a:spLocks noGrp="1"/>
          </p:cNvSpPr>
          <p:nvPr>
            <p:ph idx="1"/>
          </p:nvPr>
        </p:nvSpPr>
        <p:spPr/>
        <p:txBody>
          <a:bodyPr/>
          <a:lstStyle/>
          <a:p>
            <a:pPr marL="0" indent="0">
              <a:buNone/>
            </a:pPr>
            <a:r>
              <a:rPr lang="ru-RU" dirty="0" smtClean="0"/>
              <a:t>Сопровождение как помощью субъекту в условиях жизненного выбора, педагогика успеха (Е.И. Казакова и др.).</a:t>
            </a:r>
          </a:p>
          <a:p>
            <a:pPr marL="0" indent="0">
              <a:buNone/>
            </a:pPr>
            <a:endParaRPr lang="ru-RU" dirty="0" smtClean="0"/>
          </a:p>
          <a:p>
            <a:pPr marL="0" indent="0">
              <a:buNone/>
            </a:pPr>
            <a:r>
              <a:rPr lang="ru-RU" dirty="0" smtClean="0"/>
              <a:t>Сопровождение как командный процесс (Л.М. Шипицына и др.).</a:t>
            </a:r>
            <a:endParaRPr lang="ru-RU" dirty="0"/>
          </a:p>
        </p:txBody>
      </p:sp>
    </p:spTree>
    <p:extLst>
      <p:ext uri="{BB962C8B-B14F-4D97-AF65-F5344CB8AC3E}">
        <p14:creationId xmlns:p14="http://schemas.microsoft.com/office/powerpoint/2010/main" val="76229974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азвание 1"/>
          <p:cNvSpPr>
            <a:spLocks noGrp="1"/>
          </p:cNvSpPr>
          <p:nvPr>
            <p:ph type="title"/>
          </p:nvPr>
        </p:nvSpPr>
        <p:spPr>
          <a:xfrm>
            <a:off x="2301875" y="504826"/>
            <a:ext cx="7543800" cy="5286375"/>
          </a:xfrm>
        </p:spPr>
        <p:txBody>
          <a:bodyPr/>
          <a:lstStyle/>
          <a:p>
            <a:pPr algn="l">
              <a:defRPr/>
            </a:pPr>
            <a:r>
              <a:rPr lang="ru-RU" sz="3200" b="1" dirty="0">
                <a:solidFill>
                  <a:srgbClr val="FF0000"/>
                </a:solidFill>
              </a:rPr>
              <a:t>Основные условия эффективности </a:t>
            </a:r>
            <a:r>
              <a:rPr lang="ru-RU" sz="3200" dirty="0"/>
              <a:t/>
            </a:r>
            <a:br>
              <a:rPr lang="ru-RU" sz="3200" dirty="0"/>
            </a:br>
            <a:r>
              <a:rPr lang="ru-RU" sz="3200" dirty="0"/>
              <a:t/>
            </a:r>
            <a:br>
              <a:rPr lang="ru-RU" sz="3200" dirty="0"/>
            </a:br>
            <a:r>
              <a:rPr lang="ru-RU" sz="3000" dirty="0"/>
              <a:t>1.Выбор учреждения и образовательного маршрута в зависимости от возможностей ребенка и динамики его развития  («обратная интеграция»).</a:t>
            </a:r>
            <a:br>
              <a:rPr lang="ru-RU" sz="3000" dirty="0"/>
            </a:br>
            <a:r>
              <a:rPr lang="ru-RU" sz="3000" dirty="0"/>
              <a:t>2. Комплексное сопровождение.</a:t>
            </a:r>
            <a:br>
              <a:rPr lang="ru-RU" sz="3000" dirty="0"/>
            </a:br>
            <a:r>
              <a:rPr lang="ru-RU" sz="3000" dirty="0"/>
              <a:t>3. Соучастие родителей.</a:t>
            </a:r>
            <a:br>
              <a:rPr lang="ru-RU" sz="3000" dirty="0"/>
            </a:br>
            <a:r>
              <a:rPr lang="ru-RU" sz="3000" dirty="0"/>
              <a:t>4. Использование коррекционных технологий, которыми ВЛАДЕЮТ конкретные специалисты.</a:t>
            </a:r>
            <a:endParaRPr lang="ru-RU" sz="3000" dirty="0"/>
          </a:p>
        </p:txBody>
      </p:sp>
    </p:spTree>
    <p:extLst>
      <p:ext uri="{BB962C8B-B14F-4D97-AF65-F5344CB8AC3E}">
        <p14:creationId xmlns:p14="http://schemas.microsoft.com/office/powerpoint/2010/main" val="294814201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Название 1"/>
          <p:cNvSpPr>
            <a:spLocks noGrp="1"/>
          </p:cNvSpPr>
          <p:nvPr>
            <p:ph type="title"/>
          </p:nvPr>
        </p:nvSpPr>
        <p:spPr>
          <a:xfrm>
            <a:off x="2619376" y="2133601"/>
            <a:ext cx="6964363" cy="2125663"/>
          </a:xfrm>
        </p:spPr>
        <p:txBody>
          <a:bodyPr/>
          <a:lstStyle/>
          <a:p>
            <a:pPr eaLnBrk="1" hangingPunct="1"/>
            <a:r>
              <a:rPr lang="ru-RU" dirty="0">
                <a:solidFill>
                  <a:srgbClr val="FF0000"/>
                </a:solidFill>
                <a:latin typeface="Constantia" charset="0"/>
              </a:rPr>
              <a:t>БЛАГОДАРЮ </a:t>
            </a:r>
            <a:r>
              <a:rPr lang="ru-RU" dirty="0" smtClean="0">
                <a:solidFill>
                  <a:srgbClr val="FF0000"/>
                </a:solidFill>
                <a:latin typeface="Constantia" charset="0"/>
              </a:rPr>
              <a:t/>
            </a:r>
            <a:br>
              <a:rPr lang="ru-RU" dirty="0" smtClean="0">
                <a:solidFill>
                  <a:srgbClr val="FF0000"/>
                </a:solidFill>
                <a:latin typeface="Constantia" charset="0"/>
              </a:rPr>
            </a:br>
            <a:r>
              <a:rPr lang="ru-RU" dirty="0" smtClean="0">
                <a:solidFill>
                  <a:srgbClr val="FF0000"/>
                </a:solidFill>
                <a:latin typeface="Constantia" charset="0"/>
              </a:rPr>
              <a:t>ЗА </a:t>
            </a:r>
            <a:r>
              <a:rPr lang="ru-RU" dirty="0">
                <a:solidFill>
                  <a:srgbClr val="FF0000"/>
                </a:solidFill>
                <a:latin typeface="Constantia" charset="0"/>
              </a:rPr>
              <a:t>ВНИМАНИЕ!</a:t>
            </a:r>
          </a:p>
        </p:txBody>
      </p:sp>
    </p:spTree>
    <p:extLst>
      <p:ext uri="{BB962C8B-B14F-4D97-AF65-F5344CB8AC3E}">
        <p14:creationId xmlns:p14="http://schemas.microsoft.com/office/powerpoint/2010/main" val="242209865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азвание 1"/>
          <p:cNvSpPr>
            <a:spLocks noGrp="1"/>
          </p:cNvSpPr>
          <p:nvPr>
            <p:ph type="title"/>
          </p:nvPr>
        </p:nvSpPr>
        <p:spPr>
          <a:xfrm>
            <a:off x="2301875" y="357188"/>
            <a:ext cx="7543800" cy="5434012"/>
          </a:xfrm>
        </p:spPr>
        <p:txBody>
          <a:bodyPr>
            <a:normAutofit fontScale="90000"/>
          </a:bodyPr>
          <a:lstStyle/>
          <a:p>
            <a:pPr algn="l">
              <a:defRPr/>
            </a:pPr>
            <a:r>
              <a:rPr lang="ru-RU" sz="3600" b="1" dirty="0">
                <a:solidFill>
                  <a:srgbClr val="FF0000"/>
                </a:solidFill>
              </a:rPr>
              <a:t>Современное понимание аутизма</a:t>
            </a:r>
            <a:r>
              <a:rPr lang="ru-RU" sz="3200" b="1" dirty="0">
                <a:solidFill>
                  <a:srgbClr val="FF0000"/>
                </a:solidFill>
              </a:rPr>
              <a:t/>
            </a:r>
            <a:br>
              <a:rPr lang="ru-RU" sz="3200" b="1" dirty="0">
                <a:solidFill>
                  <a:srgbClr val="FF0000"/>
                </a:solidFill>
              </a:rPr>
            </a:br>
            <a:r>
              <a:rPr lang="ru-RU" sz="3200" b="1" dirty="0">
                <a:solidFill>
                  <a:srgbClr val="FF0000"/>
                </a:solidFill>
              </a:rPr>
              <a:t> </a:t>
            </a:r>
            <a:r>
              <a:rPr kumimoji="0" lang="ru-RU" dirty="0" smtClean="0">
                <a:ea typeface="+mj-ea"/>
                <a:cs typeface="+mj-cs"/>
              </a:rPr>
              <a:t/>
            </a:r>
            <a:br>
              <a:rPr kumimoji="0" lang="ru-RU" dirty="0" smtClean="0">
                <a:ea typeface="+mj-ea"/>
                <a:cs typeface="+mj-cs"/>
              </a:rPr>
            </a:br>
            <a:r>
              <a:rPr lang="ru-RU" sz="3000" dirty="0"/>
              <a:t>1. Не РДА, а РАС.</a:t>
            </a:r>
            <a:br>
              <a:rPr lang="ru-RU" sz="3000" dirty="0"/>
            </a:br>
            <a:r>
              <a:rPr lang="ru-RU" sz="3000" dirty="0"/>
              <a:t>2. Аутизм как форма дизонтогенеза – </a:t>
            </a:r>
            <a:r>
              <a:rPr lang="ru-RU" sz="3000" dirty="0" err="1"/>
              <a:t>первазивное</a:t>
            </a:r>
            <a:r>
              <a:rPr lang="ru-RU" sz="3000" dirty="0"/>
              <a:t> расстройство с поражением головного мозга.</a:t>
            </a:r>
            <a:br>
              <a:rPr lang="ru-RU" sz="3000" dirty="0"/>
            </a:br>
            <a:r>
              <a:rPr lang="ru-RU" sz="3000" dirty="0"/>
              <a:t>3. Преимущественно сочетается с умственной отсталостью (60-90 </a:t>
            </a:r>
            <a:r>
              <a:rPr lang="en-US" sz="3000" dirty="0"/>
              <a:t>%</a:t>
            </a:r>
            <a:r>
              <a:rPr lang="ru-RU" sz="3000" dirty="0"/>
              <a:t>) ???</a:t>
            </a:r>
            <a:br>
              <a:rPr lang="ru-RU" sz="3000" dirty="0"/>
            </a:br>
            <a:r>
              <a:rPr lang="ru-RU" sz="3000" dirty="0"/>
              <a:t>4. Не лечение, но образование.</a:t>
            </a:r>
            <a:br>
              <a:rPr lang="ru-RU" sz="3000" dirty="0"/>
            </a:br>
            <a:r>
              <a:rPr lang="ru-RU" sz="3000" dirty="0"/>
              <a:t>5. Не избавлять от аутизма, а создавать условия для раскрытия реальных возможностей</a:t>
            </a:r>
            <a:endParaRPr lang="ru-RU" sz="3000" dirty="0"/>
          </a:p>
        </p:txBody>
      </p:sp>
    </p:spTree>
    <p:extLst>
      <p:ext uri="{BB962C8B-B14F-4D97-AF65-F5344CB8AC3E}">
        <p14:creationId xmlns:p14="http://schemas.microsoft.com/office/powerpoint/2010/main" val="90869977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азвание 1"/>
          <p:cNvSpPr>
            <a:spLocks noGrp="1"/>
          </p:cNvSpPr>
          <p:nvPr>
            <p:ph type="title"/>
          </p:nvPr>
        </p:nvSpPr>
        <p:spPr>
          <a:xfrm>
            <a:off x="1981200" y="274639"/>
            <a:ext cx="8229600" cy="1172649"/>
          </a:xfrm>
        </p:spPr>
        <p:txBody>
          <a:bodyPr>
            <a:normAutofit/>
          </a:bodyPr>
          <a:lstStyle/>
          <a:p>
            <a:pPr algn="l"/>
            <a:r>
              <a:rPr lang="ru-RU" sz="3200" b="1" dirty="0">
                <a:solidFill>
                  <a:srgbClr val="FF0000"/>
                </a:solidFill>
              </a:rPr>
              <a:t>И клиника, и педагогика: реабилитация</a:t>
            </a:r>
            <a:r>
              <a:rPr lang="ru-RU" dirty="0" smtClean="0"/>
              <a:t> </a:t>
            </a:r>
            <a:endParaRPr lang="ru-RU" dirty="0"/>
          </a:p>
        </p:txBody>
      </p:sp>
      <p:sp>
        <p:nvSpPr>
          <p:cNvPr id="3" name="Содержимое 2"/>
          <p:cNvSpPr>
            <a:spLocks noGrp="1"/>
          </p:cNvSpPr>
          <p:nvPr>
            <p:ph idx="1"/>
          </p:nvPr>
        </p:nvSpPr>
        <p:spPr/>
        <p:txBody>
          <a:bodyPr>
            <a:normAutofit fontScale="92500"/>
          </a:bodyPr>
          <a:lstStyle/>
          <a:p>
            <a:pPr marL="0" indent="0">
              <a:buNone/>
            </a:pPr>
            <a:r>
              <a:rPr lang="ru-RU" dirty="0" smtClean="0"/>
              <a:t>1) комплекс медицинских, педагогических, профессиональных и юридических мер, направленных на восстановление (или компенсацию) нарушенных функций организма и трудоспособности больных и инвалидов;</a:t>
            </a:r>
          </a:p>
          <a:p>
            <a:pPr marL="0" indent="0">
              <a:buNone/>
            </a:pPr>
            <a:r>
              <a:rPr lang="ru-RU" dirty="0" smtClean="0"/>
              <a:t>2) сочетанное и скоординированное применение медицинских, социальных просветительских и профессиональных мероприятий, включающих обучение или переобучение инвалидов, для достижения по возможности наиболее   высокого уровня функциональной активности (ВОЗ)</a:t>
            </a:r>
            <a:endParaRPr lang="ru-RU" dirty="0"/>
          </a:p>
        </p:txBody>
      </p:sp>
    </p:spTree>
    <p:extLst>
      <p:ext uri="{BB962C8B-B14F-4D97-AF65-F5344CB8AC3E}">
        <p14:creationId xmlns:p14="http://schemas.microsoft.com/office/powerpoint/2010/main" val="390497778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азвание 1"/>
          <p:cNvSpPr>
            <a:spLocks noGrp="1"/>
          </p:cNvSpPr>
          <p:nvPr>
            <p:ph type="title"/>
          </p:nvPr>
        </p:nvSpPr>
        <p:spPr/>
        <p:txBody>
          <a:bodyPr>
            <a:normAutofit/>
          </a:bodyPr>
          <a:lstStyle/>
          <a:p>
            <a:pPr algn="l"/>
            <a:r>
              <a:rPr lang="ru-RU" sz="3200" b="1" dirty="0">
                <a:solidFill>
                  <a:srgbClr val="FF0000"/>
                </a:solidFill>
              </a:rPr>
              <a:t>Цели реабилитации лиц с РАС</a:t>
            </a:r>
            <a:r>
              <a:rPr lang="ru-RU" dirty="0" smtClean="0"/>
              <a:t> </a:t>
            </a:r>
            <a:endParaRPr lang="ru-RU" dirty="0"/>
          </a:p>
        </p:txBody>
      </p:sp>
      <p:sp>
        <p:nvSpPr>
          <p:cNvPr id="3" name="Содержимое 2"/>
          <p:cNvSpPr>
            <a:spLocks noGrp="1"/>
          </p:cNvSpPr>
          <p:nvPr>
            <p:ph idx="1"/>
          </p:nvPr>
        </p:nvSpPr>
        <p:spPr/>
        <p:txBody>
          <a:bodyPr>
            <a:normAutofit/>
          </a:bodyPr>
          <a:lstStyle/>
          <a:p>
            <a:pPr marL="0" indent="0">
              <a:buNone/>
            </a:pPr>
            <a:r>
              <a:rPr lang="ru-RU" sz="2800" dirty="0"/>
              <a:t>способствовать формированию адаптивных навыков, снижению выраженности </a:t>
            </a:r>
            <a:r>
              <a:rPr lang="ru-RU" sz="2800" dirty="0" err="1"/>
              <a:t>дезадаптивной</a:t>
            </a:r>
            <a:r>
              <a:rPr lang="ru-RU" sz="2800" dirty="0"/>
              <a:t> аутистической симптоматики, снижению выраженности </a:t>
            </a:r>
            <a:r>
              <a:rPr lang="ru-RU" sz="2800" dirty="0" err="1"/>
              <a:t>дезадаптивной</a:t>
            </a:r>
            <a:r>
              <a:rPr lang="ru-RU" sz="2800" dirty="0"/>
              <a:t> </a:t>
            </a:r>
            <a:r>
              <a:rPr lang="ru-RU" sz="2800" dirty="0" err="1"/>
              <a:t>коморбидной</a:t>
            </a:r>
            <a:r>
              <a:rPr lang="ru-RU" sz="2800" dirty="0"/>
              <a:t> аутизму симптоматики посредством создания условий для максимально возможной компенсации дефекта и социальной </a:t>
            </a:r>
            <a:r>
              <a:rPr lang="ru-RU" sz="2800" dirty="0"/>
              <a:t>адаптации </a:t>
            </a:r>
            <a:endParaRPr lang="ru-RU" sz="2800" dirty="0"/>
          </a:p>
        </p:txBody>
      </p:sp>
    </p:spTree>
    <p:extLst>
      <p:ext uri="{BB962C8B-B14F-4D97-AF65-F5344CB8AC3E}">
        <p14:creationId xmlns:p14="http://schemas.microsoft.com/office/powerpoint/2010/main" val="158152812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азвание 1"/>
          <p:cNvSpPr>
            <a:spLocks noGrp="1"/>
          </p:cNvSpPr>
          <p:nvPr>
            <p:ph type="title"/>
          </p:nvPr>
        </p:nvSpPr>
        <p:spPr/>
        <p:txBody>
          <a:bodyPr>
            <a:normAutofit/>
          </a:bodyPr>
          <a:lstStyle/>
          <a:p>
            <a:pPr algn="l"/>
            <a:r>
              <a:rPr lang="ru-RU" sz="3200" b="1" dirty="0">
                <a:solidFill>
                  <a:srgbClr val="FF0000"/>
                </a:solidFill>
              </a:rPr>
              <a:t>Принципы реабилитации</a:t>
            </a:r>
          </a:p>
        </p:txBody>
      </p:sp>
      <p:sp>
        <p:nvSpPr>
          <p:cNvPr id="3" name="Содержимое 2"/>
          <p:cNvSpPr>
            <a:spLocks noGrp="1"/>
          </p:cNvSpPr>
          <p:nvPr>
            <p:ph idx="1"/>
          </p:nvPr>
        </p:nvSpPr>
        <p:spPr/>
        <p:txBody>
          <a:bodyPr>
            <a:normAutofit fontScale="92500" lnSpcReduction="10000"/>
          </a:bodyPr>
          <a:lstStyle/>
          <a:p>
            <a:r>
              <a:rPr lang="ru-RU" dirty="0" smtClean="0"/>
              <a:t>раннее начало;</a:t>
            </a:r>
          </a:p>
          <a:p>
            <a:r>
              <a:rPr lang="ru-RU" dirty="0" smtClean="0"/>
              <a:t>комплексность использования всех доступных и необходимых реабилитационных мероприятий;</a:t>
            </a:r>
          </a:p>
          <a:p>
            <a:r>
              <a:rPr lang="ru-RU" dirty="0" smtClean="0"/>
              <a:t>индивидуализация;</a:t>
            </a:r>
          </a:p>
          <a:p>
            <a:r>
              <a:rPr lang="ru-RU" dirty="0" err="1" smtClean="0"/>
              <a:t>этапность</a:t>
            </a:r>
            <a:r>
              <a:rPr lang="ru-RU" dirty="0" smtClean="0"/>
              <a:t> (ступенчатость);</a:t>
            </a:r>
          </a:p>
          <a:p>
            <a:r>
              <a:rPr lang="ru-RU" dirty="0" smtClean="0"/>
              <a:t>непрерывность и преемственность этапов;</a:t>
            </a:r>
          </a:p>
          <a:p>
            <a:r>
              <a:rPr lang="ru-RU" dirty="0" smtClean="0"/>
              <a:t>социальная направленность реабилитационных мероприятий;</a:t>
            </a:r>
          </a:p>
          <a:p>
            <a:r>
              <a:rPr lang="ru-RU" dirty="0" smtClean="0"/>
              <a:t>использование методов контроля адекватности нагрузок и эффективности реабилитации</a:t>
            </a:r>
            <a:endParaRPr lang="ru-RU" dirty="0"/>
          </a:p>
        </p:txBody>
      </p:sp>
    </p:spTree>
    <p:extLst>
      <p:ext uri="{BB962C8B-B14F-4D97-AF65-F5344CB8AC3E}">
        <p14:creationId xmlns:p14="http://schemas.microsoft.com/office/powerpoint/2010/main" val="39683709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азвание 1"/>
          <p:cNvSpPr>
            <a:spLocks noGrp="1"/>
          </p:cNvSpPr>
          <p:nvPr>
            <p:ph type="title"/>
          </p:nvPr>
        </p:nvSpPr>
        <p:spPr/>
        <p:txBody>
          <a:bodyPr>
            <a:normAutofit/>
          </a:bodyPr>
          <a:lstStyle/>
          <a:p>
            <a:pPr algn="l"/>
            <a:r>
              <a:rPr lang="ru-RU" sz="2800" b="1" dirty="0">
                <a:solidFill>
                  <a:srgbClr val="FF0000"/>
                </a:solidFill>
              </a:rPr>
              <a:t>Классификация направлений помощи </a:t>
            </a:r>
            <a:br>
              <a:rPr lang="ru-RU" sz="2800" b="1" dirty="0">
                <a:solidFill>
                  <a:srgbClr val="FF0000"/>
                </a:solidFill>
              </a:rPr>
            </a:br>
            <a:r>
              <a:rPr lang="ru-RU" sz="2800" b="1" dirty="0">
                <a:solidFill>
                  <a:srgbClr val="FF0000"/>
                </a:solidFill>
              </a:rPr>
              <a:t>по М.М. Семаго, Н.Я. Семаго</a:t>
            </a:r>
          </a:p>
        </p:txBody>
      </p:sp>
      <p:sp>
        <p:nvSpPr>
          <p:cNvPr id="3" name="Содержимое 2"/>
          <p:cNvSpPr>
            <a:spLocks noGrp="1"/>
          </p:cNvSpPr>
          <p:nvPr>
            <p:ph idx="1"/>
          </p:nvPr>
        </p:nvSpPr>
        <p:spPr>
          <a:xfrm>
            <a:off x="1981200" y="2023249"/>
            <a:ext cx="8229600" cy="4102915"/>
          </a:xfrm>
        </p:spPr>
        <p:txBody>
          <a:bodyPr/>
          <a:lstStyle/>
          <a:p>
            <a:r>
              <a:rPr lang="ru-RU" sz="2800" dirty="0"/>
              <a:t>психолого-педагогическая помощь;</a:t>
            </a:r>
          </a:p>
          <a:p>
            <a:r>
              <a:rPr lang="ru-RU" sz="2800" dirty="0"/>
              <a:t>работа с телесностью и сенсорной сферой;</a:t>
            </a:r>
          </a:p>
          <a:p>
            <a:r>
              <a:rPr lang="ru-RU" sz="2800" dirty="0"/>
              <a:t>медицинские подходы (вкл. биомедицинскую коррекцию)</a:t>
            </a:r>
          </a:p>
          <a:p>
            <a:endParaRPr lang="ru-RU" dirty="0"/>
          </a:p>
        </p:txBody>
      </p:sp>
    </p:spTree>
    <p:extLst>
      <p:ext uri="{BB962C8B-B14F-4D97-AF65-F5344CB8AC3E}">
        <p14:creationId xmlns:p14="http://schemas.microsoft.com/office/powerpoint/2010/main" val="249773549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азвание 1"/>
          <p:cNvSpPr>
            <a:spLocks noGrp="1"/>
          </p:cNvSpPr>
          <p:nvPr>
            <p:ph type="title"/>
          </p:nvPr>
        </p:nvSpPr>
        <p:spPr/>
        <p:txBody>
          <a:bodyPr>
            <a:normAutofit/>
          </a:bodyPr>
          <a:lstStyle/>
          <a:p>
            <a:pPr algn="l"/>
            <a:r>
              <a:rPr lang="ru-RU" sz="2800" b="1" dirty="0">
                <a:solidFill>
                  <a:srgbClr val="FF0000"/>
                </a:solidFill>
              </a:rPr>
              <a:t>Психолого-педагогическая помощь: методы</a:t>
            </a:r>
          </a:p>
        </p:txBody>
      </p:sp>
      <p:sp>
        <p:nvSpPr>
          <p:cNvPr id="3" name="Содержимое 2"/>
          <p:cNvSpPr>
            <a:spLocks noGrp="1"/>
          </p:cNvSpPr>
          <p:nvPr>
            <p:ph idx="1"/>
          </p:nvPr>
        </p:nvSpPr>
        <p:spPr/>
        <p:txBody>
          <a:bodyPr>
            <a:normAutofit fontScale="92500" lnSpcReduction="10000"/>
          </a:bodyPr>
          <a:lstStyle/>
          <a:p>
            <a:r>
              <a:rPr lang="ru-RU" dirty="0" smtClean="0"/>
              <a:t>прикладной анализ поведения (</a:t>
            </a:r>
            <a:r>
              <a:rPr lang="en-US" dirty="0" smtClean="0"/>
              <a:t>I. </a:t>
            </a:r>
            <a:r>
              <a:rPr lang="en-US" dirty="0" err="1" smtClean="0"/>
              <a:t>Lovaas</a:t>
            </a:r>
            <a:r>
              <a:rPr lang="ru-RU" dirty="0" smtClean="0"/>
              <a:t>; Р. </a:t>
            </a:r>
            <a:r>
              <a:rPr lang="ru-RU" dirty="0" err="1" smtClean="0"/>
              <a:t>Шрамм</a:t>
            </a:r>
            <a:r>
              <a:rPr lang="ru-RU" dirty="0" smtClean="0"/>
              <a:t>), в </a:t>
            </a:r>
            <a:r>
              <a:rPr lang="ru-RU" dirty="0" err="1" smtClean="0"/>
              <a:t>т.ч</a:t>
            </a:r>
            <a:r>
              <a:rPr lang="ru-RU" dirty="0" smtClean="0"/>
              <a:t>. альтернативная коммуникация </a:t>
            </a:r>
            <a:r>
              <a:rPr lang="en-US" dirty="0" smtClean="0"/>
              <a:t>PECS </a:t>
            </a:r>
            <a:r>
              <a:rPr lang="ru-RU" dirty="0" smtClean="0"/>
              <a:t>(</a:t>
            </a:r>
            <a:r>
              <a:rPr lang="en-US" dirty="0" smtClean="0"/>
              <a:t>A. </a:t>
            </a:r>
            <a:r>
              <a:rPr lang="en-US" dirty="0" err="1" smtClean="0"/>
              <a:t>Bondu</a:t>
            </a:r>
            <a:r>
              <a:rPr lang="en-US" dirty="0" smtClean="0"/>
              <a:t>, L. Frost</a:t>
            </a:r>
            <a:r>
              <a:rPr lang="ru-RU" dirty="0" smtClean="0"/>
              <a:t>);</a:t>
            </a:r>
          </a:p>
          <a:p>
            <a:r>
              <a:rPr lang="ru-RU" dirty="0" smtClean="0"/>
              <a:t>формирование модели психического (</a:t>
            </a:r>
            <a:r>
              <a:rPr lang="en-US" dirty="0" smtClean="0"/>
              <a:t>D. </a:t>
            </a:r>
            <a:r>
              <a:rPr lang="en-US" dirty="0" err="1" smtClean="0"/>
              <a:t>Premack</a:t>
            </a:r>
            <a:r>
              <a:rPr lang="ru-RU" dirty="0" smtClean="0"/>
              <a:t>), в </a:t>
            </a:r>
            <a:r>
              <a:rPr lang="ru-RU" dirty="0" err="1" smtClean="0"/>
              <a:t>т.ч</a:t>
            </a:r>
            <a:r>
              <a:rPr lang="ru-RU" dirty="0" smtClean="0"/>
              <a:t>. метод социальных историй</a:t>
            </a:r>
            <a:r>
              <a:rPr lang="en-US" dirty="0" smtClean="0"/>
              <a:t> (K. Gray)</a:t>
            </a:r>
            <a:r>
              <a:rPr lang="ru-RU" dirty="0" smtClean="0"/>
              <a:t>;</a:t>
            </a:r>
          </a:p>
          <a:p>
            <a:r>
              <a:rPr lang="ru-RU" dirty="0"/>
              <a:t> </a:t>
            </a:r>
            <a:r>
              <a:rPr lang="ru-RU" dirty="0" smtClean="0"/>
              <a:t>терапия ежедневной (повседневной) жизнью </a:t>
            </a:r>
            <a:r>
              <a:rPr lang="en-US" dirty="0" smtClean="0"/>
              <a:t>(</a:t>
            </a:r>
            <a:r>
              <a:rPr lang="en-US" dirty="0" err="1" smtClean="0"/>
              <a:t>Kitahara</a:t>
            </a:r>
            <a:r>
              <a:rPr lang="en-US" dirty="0" smtClean="0"/>
              <a:t>-Higashi);</a:t>
            </a:r>
          </a:p>
          <a:p>
            <a:r>
              <a:rPr lang="en-US" dirty="0"/>
              <a:t> </a:t>
            </a:r>
            <a:r>
              <a:rPr lang="ru-RU" dirty="0" smtClean="0"/>
              <a:t>игровая терапия; фольклорные игры;</a:t>
            </a:r>
          </a:p>
          <a:p>
            <a:r>
              <a:rPr lang="ru-RU" dirty="0"/>
              <a:t> </a:t>
            </a:r>
            <a:r>
              <a:rPr lang="ru-RU" dirty="0" err="1" smtClean="0"/>
              <a:t>анималотерапия</a:t>
            </a:r>
            <a:r>
              <a:rPr lang="en-US" dirty="0" smtClean="0"/>
              <a:t>;</a:t>
            </a:r>
            <a:endParaRPr lang="ru-RU" dirty="0" smtClean="0"/>
          </a:p>
          <a:p>
            <a:r>
              <a:rPr lang="ru-RU" dirty="0" smtClean="0"/>
              <a:t> </a:t>
            </a:r>
            <a:r>
              <a:rPr lang="ru-RU" dirty="0" err="1"/>
              <a:t>э</a:t>
            </a:r>
            <a:r>
              <a:rPr lang="ru-RU" dirty="0" err="1" smtClean="0"/>
              <a:t>стетотерапия</a:t>
            </a:r>
            <a:r>
              <a:rPr lang="ru-RU" dirty="0" smtClean="0"/>
              <a:t>;</a:t>
            </a:r>
          </a:p>
          <a:p>
            <a:r>
              <a:rPr lang="ru-RU" dirty="0" smtClean="0"/>
              <a:t> методы и программы работы с семьей</a:t>
            </a:r>
          </a:p>
          <a:p>
            <a:endParaRPr lang="ru-RU" dirty="0"/>
          </a:p>
        </p:txBody>
      </p:sp>
    </p:spTree>
    <p:extLst>
      <p:ext uri="{BB962C8B-B14F-4D97-AF65-F5344CB8AC3E}">
        <p14:creationId xmlns:p14="http://schemas.microsoft.com/office/powerpoint/2010/main" val="211735237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азвание 1"/>
          <p:cNvSpPr>
            <a:spLocks noGrp="1"/>
          </p:cNvSpPr>
          <p:nvPr>
            <p:ph type="title"/>
          </p:nvPr>
        </p:nvSpPr>
        <p:spPr/>
        <p:txBody>
          <a:bodyPr>
            <a:normAutofit/>
          </a:bodyPr>
          <a:lstStyle/>
          <a:p>
            <a:r>
              <a:rPr lang="ru-RU" sz="2800" b="1" dirty="0">
                <a:solidFill>
                  <a:srgbClr val="FF0000"/>
                </a:solidFill>
              </a:rPr>
              <a:t>Работа с телесностью и сенсорной сферой: методы</a:t>
            </a:r>
            <a:endParaRPr lang="ru-RU" sz="2800" b="1" dirty="0">
              <a:solidFill>
                <a:srgbClr val="FF0000"/>
              </a:solidFill>
            </a:endParaRPr>
          </a:p>
        </p:txBody>
      </p:sp>
      <p:sp>
        <p:nvSpPr>
          <p:cNvPr id="3" name="Содержимое 2"/>
          <p:cNvSpPr>
            <a:spLocks noGrp="1"/>
          </p:cNvSpPr>
          <p:nvPr>
            <p:ph idx="1"/>
          </p:nvPr>
        </p:nvSpPr>
        <p:spPr/>
        <p:txBody>
          <a:bodyPr>
            <a:normAutofit/>
          </a:bodyPr>
          <a:lstStyle/>
          <a:p>
            <a:r>
              <a:rPr lang="ru-RU" sz="2800" dirty="0" err="1"/>
              <a:t>кинезотерапия</a:t>
            </a:r>
            <a:r>
              <a:rPr lang="ru-RU" sz="2800" dirty="0"/>
              <a:t> </a:t>
            </a:r>
            <a:r>
              <a:rPr lang="ru-RU" sz="2800" dirty="0"/>
              <a:t>и аналоги;</a:t>
            </a:r>
          </a:p>
          <a:p>
            <a:r>
              <a:rPr lang="ru-RU" sz="2800" dirty="0"/>
              <a:t>метод </a:t>
            </a:r>
            <a:r>
              <a:rPr lang="ru-RU" sz="2800" dirty="0"/>
              <a:t>сенсорно-интегративной терапии (</a:t>
            </a:r>
            <a:r>
              <a:rPr lang="en-US" sz="2800" dirty="0"/>
              <a:t>A. Ayres</a:t>
            </a:r>
            <a:r>
              <a:rPr lang="ru-RU" sz="2800" dirty="0"/>
              <a:t>), современные модификации;</a:t>
            </a:r>
          </a:p>
          <a:p>
            <a:r>
              <a:rPr lang="ru-RU" sz="2800" dirty="0"/>
              <a:t>комплексная </a:t>
            </a:r>
            <a:r>
              <a:rPr lang="ru-RU" sz="2800" dirty="0"/>
              <a:t>игровая </a:t>
            </a:r>
            <a:r>
              <a:rPr lang="ru-RU" sz="2800" dirty="0" err="1"/>
              <a:t>кинезиотерапия</a:t>
            </a:r>
            <a:r>
              <a:rPr lang="en-US" sz="2800" dirty="0"/>
              <a:t> (</a:t>
            </a:r>
            <a:r>
              <a:rPr lang="ru-RU" sz="2800" dirty="0"/>
              <a:t>А.П. </a:t>
            </a:r>
            <a:r>
              <a:rPr lang="ru-RU" sz="2800" dirty="0" err="1"/>
              <a:t>Чуприков</a:t>
            </a:r>
            <a:r>
              <a:rPr lang="ru-RU" sz="2800" dirty="0"/>
              <a:t> и др.</a:t>
            </a:r>
            <a:r>
              <a:rPr lang="en-US" sz="2800" dirty="0"/>
              <a:t>);</a:t>
            </a:r>
          </a:p>
          <a:p>
            <a:r>
              <a:rPr lang="ru-RU" sz="2800" dirty="0"/>
              <a:t>метод </a:t>
            </a:r>
            <a:r>
              <a:rPr lang="ru-RU" sz="2800" dirty="0"/>
              <a:t>психомоторной нейропсихологической коррекции (Г. </a:t>
            </a:r>
            <a:r>
              <a:rPr lang="ru-RU" sz="2800" dirty="0" err="1"/>
              <a:t>Доман</a:t>
            </a:r>
            <a:r>
              <a:rPr lang="ru-RU" sz="2800" dirty="0"/>
              <a:t>, А.В. Семенович, </a:t>
            </a:r>
            <a:r>
              <a:rPr lang="ru-RU" sz="2800" dirty="0"/>
              <a:t>Е.А</a:t>
            </a:r>
            <a:r>
              <a:rPr lang="ru-RU" sz="2800" dirty="0"/>
              <a:t>. Воробьева</a:t>
            </a:r>
            <a:r>
              <a:rPr lang="ru-RU" sz="2800" dirty="0"/>
              <a:t>)</a:t>
            </a:r>
            <a:endParaRPr lang="ru-RU" sz="2800" dirty="0"/>
          </a:p>
        </p:txBody>
      </p:sp>
    </p:spTree>
    <p:extLst>
      <p:ext uri="{BB962C8B-B14F-4D97-AF65-F5344CB8AC3E}">
        <p14:creationId xmlns:p14="http://schemas.microsoft.com/office/powerpoint/2010/main" val="88404667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азвание 1"/>
          <p:cNvSpPr>
            <a:spLocks noGrp="1"/>
          </p:cNvSpPr>
          <p:nvPr>
            <p:ph type="title"/>
          </p:nvPr>
        </p:nvSpPr>
        <p:spPr/>
        <p:txBody>
          <a:bodyPr>
            <a:normAutofit/>
          </a:bodyPr>
          <a:lstStyle/>
          <a:p>
            <a:pPr algn="l"/>
            <a:r>
              <a:rPr lang="ru-RU" sz="3200" b="1" dirty="0">
                <a:solidFill>
                  <a:srgbClr val="FF0000"/>
                </a:solidFill>
              </a:rPr>
              <a:t>Медицинские подходы (вкл. биомедицинскую коррекцию) </a:t>
            </a:r>
          </a:p>
        </p:txBody>
      </p:sp>
      <p:sp>
        <p:nvSpPr>
          <p:cNvPr id="3" name="Содержимое 2"/>
          <p:cNvSpPr>
            <a:spLocks noGrp="1"/>
          </p:cNvSpPr>
          <p:nvPr>
            <p:ph idx="1"/>
          </p:nvPr>
        </p:nvSpPr>
        <p:spPr>
          <a:xfrm>
            <a:off x="1981200" y="2200467"/>
            <a:ext cx="8229600" cy="3925696"/>
          </a:xfrm>
        </p:spPr>
        <p:txBody>
          <a:bodyPr>
            <a:normAutofit/>
          </a:bodyPr>
          <a:lstStyle/>
          <a:p>
            <a:r>
              <a:rPr lang="ru-RU" sz="2800" dirty="0"/>
              <a:t>фармакотерапия;</a:t>
            </a:r>
          </a:p>
          <a:p>
            <a:r>
              <a:rPr lang="ru-RU" sz="2800" dirty="0"/>
              <a:t>биомедицинская коррекция (диетотерапия, </a:t>
            </a:r>
            <a:r>
              <a:rPr lang="ru-RU" sz="2800" dirty="0" err="1"/>
              <a:t>Томатис</a:t>
            </a:r>
            <a:r>
              <a:rPr lang="ru-RU" sz="2800" dirty="0"/>
              <a:t>, биоакустическая коррекция, </a:t>
            </a:r>
            <a:r>
              <a:rPr lang="ru-RU" sz="2800" dirty="0" err="1"/>
              <a:t>транскраниальная</a:t>
            </a:r>
            <a:r>
              <a:rPr lang="ru-RU" sz="2800" dirty="0"/>
              <a:t> </a:t>
            </a:r>
            <a:r>
              <a:rPr lang="ru-RU" sz="2800" dirty="0" err="1"/>
              <a:t>микрополяризация</a:t>
            </a:r>
            <a:r>
              <a:rPr lang="ru-RU" sz="2800" dirty="0"/>
              <a:t> мозга)</a:t>
            </a:r>
            <a:endParaRPr lang="ru-RU" sz="2800" dirty="0"/>
          </a:p>
        </p:txBody>
      </p:sp>
    </p:spTree>
    <p:extLst>
      <p:ext uri="{BB962C8B-B14F-4D97-AF65-F5344CB8AC3E}">
        <p14:creationId xmlns:p14="http://schemas.microsoft.com/office/powerpoint/2010/main" val="545392803"/>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453</TotalTime>
  <Words>800</Words>
  <Application>Microsoft Office PowerPoint</Application>
  <PresentationFormat>Широкоэкранный</PresentationFormat>
  <Paragraphs>76</Paragraphs>
  <Slides>18</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18</vt:i4>
      </vt:variant>
    </vt:vector>
  </HeadingPairs>
  <TitlesOfParts>
    <vt:vector size="23" baseType="lpstr">
      <vt:lpstr>Arial</vt:lpstr>
      <vt:lpstr>Calibri</vt:lpstr>
      <vt:lpstr>Constantia</vt:lpstr>
      <vt:lpstr>Mangal</vt:lpstr>
      <vt:lpstr>Тема Office</vt:lpstr>
      <vt:lpstr>От клиники до педагогики:  теория и практика работы  с аутичными детьми  Демьянчук Роман Викторович доктор психологических наук доцент педагог-психолог высшей категории</vt:lpstr>
      <vt:lpstr>Современное понимание аутизма   1. Не РДА, а РАС. 2. Аутизм как форма дизонтогенеза – первазивное расстройство с поражением головного мозга. 3. Преимущественно сочетается с умственной отсталостью (60-90 %) ??? 4. Не лечение, но образование. 5. Не избавлять от аутизма, а создавать условия для раскрытия реальных возможностей</vt:lpstr>
      <vt:lpstr>И клиника, и педагогика: реабилитация </vt:lpstr>
      <vt:lpstr>Цели реабилитации лиц с РАС </vt:lpstr>
      <vt:lpstr>Принципы реабилитации</vt:lpstr>
      <vt:lpstr>Классификация направлений помощи  по М.М. Семаго, Н.Я. Семаго</vt:lpstr>
      <vt:lpstr>Психолого-педагогическая помощь: методы</vt:lpstr>
      <vt:lpstr>Работа с телесностью и сенсорной сферой: методы</vt:lpstr>
      <vt:lpstr>Медицинские подходы (вкл. биомедицинскую коррекцию) </vt:lpstr>
      <vt:lpstr>Другие методы медицинской реабилитации</vt:lpstr>
      <vt:lpstr>Л.С. Выготский</vt:lpstr>
      <vt:lpstr>Презентация PowerPoint</vt:lpstr>
      <vt:lpstr>Ключевые принципы</vt:lpstr>
      <vt:lpstr>Методологические ориентиры </vt:lpstr>
      <vt:lpstr>Методология непрерывности образования </vt:lpstr>
      <vt:lpstr>Методология сопровождения</vt:lpstr>
      <vt:lpstr>Основные условия эффективности   1.Выбор учреждения и образовательного маршрута в зависимости от возможностей ребенка и динамики его развития  («обратная интеграция»). 2. Комплексное сопровождение. 3. Соучастие родителей. 4. Использование коррекционных технологий, которыми ВЛАДЕЮТ конкретные специалисты.</vt:lpstr>
      <vt:lpstr>БЛАГОДАРЮ  ЗА ВНИМАНИЕ!</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ГБОУ школа № 755  «Региональный Центр аутизма»   Методологические ориентиры  образования детей  с расстройствами аутистического спектра  в отечественной и мировой практике</dc:title>
  <dc:creator>Roman D</dc:creator>
  <cp:lastModifiedBy>user</cp:lastModifiedBy>
  <cp:revision>21</cp:revision>
  <dcterms:created xsi:type="dcterms:W3CDTF">2019-09-11T10:13:55Z</dcterms:created>
  <dcterms:modified xsi:type="dcterms:W3CDTF">2023-12-05T11:12:54Z</dcterms:modified>
</cp:coreProperties>
</file>