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9" r:id="rId9"/>
    <p:sldId id="277" r:id="rId10"/>
    <p:sldId id="280" r:id="rId11"/>
  </p:sldIdLst>
  <p:sldSz cx="6858000" cy="9144000" type="screen4x3"/>
  <p:notesSz cx="6881813" cy="100028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2166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96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233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343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554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041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297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592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42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49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862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093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D5777-9BEB-4969-A87B-BE71763E3BA8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3488B-3496-4D5F-A582-67CBD6AF3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09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jpeg"/><Relationship Id="rId4" Type="http://schemas.openxmlformats.org/officeDocument/2006/relationships/image" Target="../media/image10.pn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gif"/><Relationship Id="rId7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3.png"/><Relationship Id="rId9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microsoft.com/office/2007/relationships/hdphoto" Target="../media/hdphoto6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9.wdp"/><Relationship Id="rId4" Type="http://schemas.openxmlformats.org/officeDocument/2006/relationships/image" Target="../media/image29.png"/><Relationship Id="rId9" Type="http://schemas.microsoft.com/office/2007/relationships/hdphoto" Target="../media/hdphoto1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4.wdp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6857999" cy="9144000"/>
          </a:xfrm>
          <a:prstGeom prst="rect">
            <a:avLst/>
          </a:prstGeom>
          <a:ln w="76200">
            <a:solidFill>
              <a:srgbClr val="DAA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434" name="Picture 2" descr="D:\ВИКА\ШКОЛА\АДАП МАТЕРИАЛ\ПОСОБИЯ-ШКОЛАРОССИИ\Литература\Чиполлино\Картинки\0_7635f_f5ed8b96_X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024" y="2619879"/>
            <a:ext cx="2660238" cy="455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43" y="6752571"/>
            <a:ext cx="2669481" cy="1968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D:\ВИКА\ШКОЛА\АДАП МАТЕРИАЛ\ПОСОБИЯ-ШКОЛАРОССИИ\Литература\Чиполлино\Картинки\s12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05" y="2483768"/>
            <a:ext cx="1699270" cy="2338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2696" y="360419"/>
            <a:ext cx="5059590" cy="20005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prstClr val="black"/>
                </a:solidFill>
              </a:rPr>
              <a:t>Джанни Родари</a:t>
            </a:r>
          </a:p>
          <a:p>
            <a:r>
              <a:rPr lang="ru-RU" sz="8000" dirty="0" smtClean="0">
                <a:solidFill>
                  <a:prstClr val="black"/>
                </a:solidFill>
              </a:rPr>
              <a:t>Чиполлино</a:t>
            </a:r>
            <a:endParaRPr lang="ru-RU" sz="8000" dirty="0"/>
          </a:p>
        </p:txBody>
      </p:sp>
      <p:pic>
        <p:nvPicPr>
          <p:cNvPr id="8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6364631" y="108571"/>
            <a:ext cx="441033" cy="56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24732" y="7884368"/>
            <a:ext cx="10586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dirty="0" smtClean="0">
                <a:solidFill>
                  <a:prstClr val="black"/>
                </a:solidFill>
              </a:rPr>
              <a:t>Тест</a:t>
            </a:r>
            <a:endParaRPr lang="ru-RU" sz="4000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27"/>
          <a:stretch/>
        </p:blipFill>
        <p:spPr bwMode="auto">
          <a:xfrm>
            <a:off x="5411615" y="6107048"/>
            <a:ext cx="1173532" cy="27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380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6" b="12305"/>
          <a:stretch/>
        </p:blipFill>
        <p:spPr bwMode="auto">
          <a:xfrm>
            <a:off x="1020704" y="5554439"/>
            <a:ext cx="4871864" cy="3022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8797352"/>
            <a:ext cx="6863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Работу выполнил (а</a:t>
            </a:r>
            <a:r>
              <a:rPr lang="ru-RU" smtClean="0">
                <a:solidFill>
                  <a:prstClr val="black"/>
                </a:solidFill>
              </a:rPr>
              <a:t>) ________________________________________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" y="67550"/>
            <a:ext cx="672719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i="1" dirty="0" smtClean="0"/>
              <a:t>23. Составь </a:t>
            </a:r>
            <a:r>
              <a:rPr lang="ru-RU" i="1" dirty="0"/>
              <a:t>из букв Н, Л, И, О, М </a:t>
            </a:r>
            <a:r>
              <a:rPr lang="ru-RU" i="1" dirty="0" smtClean="0"/>
              <a:t>слово - </a:t>
            </a:r>
            <a:r>
              <a:rPr lang="ru-RU" i="1" dirty="0"/>
              <a:t>название персонажа и укажи, кем он является в сказочной </a:t>
            </a:r>
            <a:r>
              <a:rPr lang="ru-RU" i="1" dirty="0" smtClean="0"/>
              <a:t>повести.</a:t>
            </a:r>
            <a:endParaRPr lang="ru-RU" i="1" dirty="0"/>
          </a:p>
          <a:p>
            <a:pPr>
              <a:lnSpc>
                <a:spcPct val="150000"/>
              </a:lnSpc>
            </a:pPr>
            <a:r>
              <a:rPr lang="ru-RU" dirty="0" smtClean="0"/>
              <a:t>	сыщиком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 smtClean="0"/>
              <a:t>	сапожником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 smtClean="0"/>
              <a:t>	принцем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__________________________________________________________________________________________________________________</a:t>
            </a:r>
            <a:endParaRPr lang="ru-RU" dirty="0" smtClean="0"/>
          </a:p>
          <a:p>
            <a:endParaRPr lang="ru-RU" dirty="0"/>
          </a:p>
          <a:p>
            <a:pPr>
              <a:lnSpc>
                <a:spcPct val="150000"/>
              </a:lnSpc>
            </a:pPr>
            <a:r>
              <a:rPr lang="ru-RU" i="1" dirty="0"/>
              <a:t>24. Кем были жители </a:t>
            </a:r>
            <a:r>
              <a:rPr lang="ru-RU" i="1" dirty="0" smtClean="0"/>
              <a:t>страны?</a:t>
            </a:r>
            <a:endParaRPr lang="ru-RU" i="1" dirty="0"/>
          </a:p>
          <a:p>
            <a:pPr>
              <a:lnSpc>
                <a:spcPct val="150000"/>
              </a:lnSpc>
            </a:pPr>
            <a:r>
              <a:rPr lang="ru-RU" dirty="0"/>
              <a:t>	</a:t>
            </a:r>
            <a:r>
              <a:rPr lang="ru-RU" dirty="0" smtClean="0"/>
              <a:t>овощи, фрукты и ягоды </a:t>
            </a:r>
            <a:endParaRPr lang="ru-RU" dirty="0"/>
          </a:p>
          <a:p>
            <a:pPr>
              <a:lnSpc>
                <a:spcPct val="150000"/>
              </a:lnSpc>
            </a:pPr>
            <a:r>
              <a:rPr lang="ru-RU" dirty="0"/>
              <a:t>	к</a:t>
            </a:r>
            <a:r>
              <a:rPr lang="ru-RU" dirty="0" smtClean="0"/>
              <a:t>ондитерские </a:t>
            </a:r>
            <a:r>
              <a:rPr lang="ru-RU" dirty="0"/>
              <a:t>изделия</a:t>
            </a:r>
          </a:p>
          <a:p>
            <a:pPr>
              <a:lnSpc>
                <a:spcPct val="150000"/>
              </a:lnSpc>
            </a:pPr>
            <a:r>
              <a:rPr lang="ru-RU" dirty="0"/>
              <a:t>	</a:t>
            </a:r>
            <a:r>
              <a:rPr lang="ru-RU" dirty="0" smtClean="0"/>
              <a:t>продукты</a:t>
            </a: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Жители страны были ___________________________________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04664" y="953944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04664" y="1403648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13048" y="1807766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32230" y="3743045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32230" y="4192749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40614" y="4596867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264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9047" y="6056282"/>
            <a:ext cx="63861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	</a:t>
            </a:r>
            <a:endParaRPr lang="ru-RU" dirty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30" name="Picture 6" descr="http://bogislavyan.ru/wp-content/uploads/2015/11/1-luk-chipollin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281" y="4578530"/>
            <a:ext cx="1525404" cy="193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6200000">
            <a:off x="6329762" y="8510800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  <p:pic>
        <p:nvPicPr>
          <p:cNvPr id="5" name="Picture 2" descr="http://itd0.mycdn.me/image?id=869338615841&amp;t=20&amp;plc=WEB&amp;tkn=*VtomXnin2vooBc6F6Wy5vd1XPS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346" y="0"/>
            <a:ext cx="1474245" cy="2141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7182" y="251520"/>
            <a:ext cx="6482608" cy="85408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ru-RU" i="1" dirty="0" smtClean="0">
                <a:solidFill>
                  <a:prstClr val="black"/>
                </a:solidFill>
              </a:rPr>
              <a:t>Как зовут автора сказки?</a:t>
            </a:r>
          </a:p>
          <a:p>
            <a:pPr>
              <a:lnSpc>
                <a:spcPct val="200000"/>
              </a:lnSpc>
            </a:pPr>
            <a:r>
              <a:rPr lang="ru-RU" dirty="0" smtClean="0">
                <a:solidFill>
                  <a:prstClr val="black"/>
                </a:solidFill>
              </a:rPr>
              <a:t>Автора сказки зовут ________________________</a:t>
            </a:r>
          </a:p>
          <a:p>
            <a:pPr>
              <a:lnSpc>
                <a:spcPct val="20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</a:t>
            </a:r>
          </a:p>
          <a:p>
            <a:endParaRPr lang="ru-RU" dirty="0">
              <a:solidFill>
                <a:prstClr val="black"/>
              </a:solidFill>
            </a:endParaRPr>
          </a:p>
          <a:p>
            <a:endParaRPr lang="ru-RU" dirty="0" smtClean="0">
              <a:solidFill>
                <a:prstClr val="black"/>
              </a:solidFill>
            </a:endParaRPr>
          </a:p>
          <a:p>
            <a:endParaRPr lang="ru-RU" dirty="0" smtClean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endParaRPr lang="ru-RU" dirty="0" smtClean="0">
              <a:solidFill>
                <a:prstClr val="black"/>
              </a:solidFill>
            </a:endParaRPr>
          </a:p>
          <a:p>
            <a:r>
              <a:rPr lang="ru-RU" i="1" dirty="0" smtClean="0">
                <a:solidFill>
                  <a:prstClr val="black"/>
                </a:solidFill>
              </a:rPr>
              <a:t>2. Кто главный герой сказки? 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мальчик-морковка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мальчик-луковка</a:t>
            </a:r>
          </a:p>
          <a:p>
            <a:pPr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девочка-снежинка</a:t>
            </a:r>
          </a:p>
          <a:p>
            <a:endParaRPr lang="ru-RU" dirty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</a:pPr>
            <a:r>
              <a:rPr lang="ru-RU" dirty="0" smtClean="0">
                <a:solidFill>
                  <a:prstClr val="black"/>
                </a:solidFill>
              </a:rPr>
              <a:t>Главный герой сказки __________________________</a:t>
            </a:r>
          </a:p>
          <a:p>
            <a:pPr>
              <a:lnSpc>
                <a:spcPct val="20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______________________________________________</a:t>
            </a:r>
          </a:p>
          <a:p>
            <a:endParaRPr lang="ru-RU" dirty="0">
              <a:solidFill>
                <a:prstClr val="black"/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r>
              <a:rPr lang="ru-RU" i="1" dirty="0" smtClean="0"/>
              <a:t>3. Как звали мальчика-луковку? </a:t>
            </a:r>
          </a:p>
          <a:p>
            <a:pPr>
              <a:lnSpc>
                <a:spcPct val="150000"/>
              </a:lnSpc>
            </a:pPr>
            <a:r>
              <a:rPr lang="ru-RU" dirty="0"/>
              <a:t>	</a:t>
            </a:r>
            <a:r>
              <a:rPr lang="ru-RU" dirty="0" smtClean="0"/>
              <a:t>Буратино</a:t>
            </a:r>
          </a:p>
          <a:p>
            <a:pPr>
              <a:lnSpc>
                <a:spcPct val="150000"/>
              </a:lnSpc>
            </a:pPr>
            <a:r>
              <a:rPr lang="ru-RU" dirty="0"/>
              <a:t>	</a:t>
            </a:r>
            <a:r>
              <a:rPr lang="ru-RU" dirty="0" smtClean="0"/>
              <a:t>Чиполлино</a:t>
            </a:r>
          </a:p>
          <a:p>
            <a:pPr>
              <a:lnSpc>
                <a:spcPct val="150000"/>
              </a:lnSpc>
            </a:pPr>
            <a:r>
              <a:rPr lang="ru-RU" dirty="0"/>
              <a:t>	</a:t>
            </a:r>
            <a:r>
              <a:rPr lang="ru-RU" dirty="0" smtClean="0"/>
              <a:t>Арлекино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Мальчика-луковку звали _________________________________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9686" y="3421264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36041" y="3859288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29686" y="4289257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29686" y="7095916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36041" y="7533940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29686" y="7963909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76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0226" y="179512"/>
            <a:ext cx="637270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i="1" dirty="0" smtClean="0"/>
              <a:t>4. Назови героев сказки </a:t>
            </a:r>
            <a:r>
              <a:rPr lang="ru-RU" i="1" dirty="0" smtClean="0"/>
              <a:t>Чиполлино. </a:t>
            </a:r>
            <a:r>
              <a:rPr lang="ru-RU" i="1" dirty="0" smtClean="0"/>
              <a:t>Напиши их имена. </a:t>
            </a:r>
            <a:endParaRPr lang="ru-RU" i="1" dirty="0"/>
          </a:p>
        </p:txBody>
      </p:sp>
      <p:sp>
        <p:nvSpPr>
          <p:cNvPr id="3" name="Прямоугольник 2"/>
          <p:cNvSpPr/>
          <p:nvPr/>
        </p:nvSpPr>
        <p:spPr>
          <a:xfrm rot="16200000">
            <a:off x="6329299" y="8613156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14859" y="1425119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83483" y="1445170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10922" y="1440352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4859" y="3730922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83483" y="3750973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10922" y="3746155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1129" y="6070069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589753" y="6090120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17192" y="6085302"/>
            <a:ext cx="2016224" cy="2133352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8"/>
          <a:stretch/>
        </p:blipFill>
        <p:spPr bwMode="auto">
          <a:xfrm>
            <a:off x="2971881" y="1471451"/>
            <a:ext cx="1251967" cy="1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68" y="1657146"/>
            <a:ext cx="1817387" cy="146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D:\ВИКА\ШКОЛА\АДАП МАТЕРИАЛ\ПОСОБИЯ-ШКОЛАРОССИИ\Литература\Чиполлино\Картинки\s12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480" y="1561241"/>
            <a:ext cx="1203647" cy="165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s://www.graycell.ru/picture/big/chipollone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2" r="17076"/>
          <a:stretch/>
        </p:blipFill>
        <p:spPr bwMode="auto">
          <a:xfrm>
            <a:off x="917605" y="3819630"/>
            <a:ext cx="1023271" cy="174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507" y="3833446"/>
            <a:ext cx="1128341" cy="1560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403" y="3794145"/>
            <a:ext cx="648201" cy="1793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 descr="D:\ВИКА\ШКОЛА\АДАП МАТЕРИАЛ\ПОСОБИЯ-ШКОЛАРОССИИ\Литература\Чиполлино\Картинки\s1200 (1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27" y="6104267"/>
            <a:ext cx="1023271" cy="182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D:\ВИКА\ШКОЛА\АДАП МАТЕРИАЛ\ПОСОБИЯ-ШКОЛАРОССИИ\Литература\Чиполлино\Картинки\tykva5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5" r="20989"/>
          <a:stretch/>
        </p:blipFill>
        <p:spPr bwMode="auto">
          <a:xfrm>
            <a:off x="3095507" y="6125450"/>
            <a:ext cx="1042147" cy="173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5" name="Picture 9" descr="D:\ВИКА\ШКОЛА\АДАП МАТЕРИАЛ\ПОСОБИЯ-ШКОЛАРОССИИ\Литература\Чиполлино\Картинки\68881775_1294389777_1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204" y="6125450"/>
            <a:ext cx="874772" cy="139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991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8"/>
          <a:stretch/>
        </p:blipFill>
        <p:spPr bwMode="auto">
          <a:xfrm>
            <a:off x="5486272" y="7339137"/>
            <a:ext cx="1251967" cy="18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07504"/>
            <a:ext cx="6811097" cy="8817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i="1" dirty="0" smtClean="0">
                <a:solidFill>
                  <a:prstClr val="black"/>
                </a:solidFill>
              </a:rPr>
              <a:t>5. Какой был Чиполлино добрый или злой, молодой или старый, умный или глупый? Запиши ответ.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Чиполлино был ____________________________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</a:t>
            </a:r>
          </a:p>
          <a:p>
            <a:pPr lvl="0" algn="just"/>
            <a:endParaRPr lang="ru-RU" dirty="0">
              <a:solidFill>
                <a:prstClr val="black"/>
              </a:solidFill>
            </a:endParaRPr>
          </a:p>
          <a:p>
            <a:pPr lvl="0" algn="just"/>
            <a:endParaRPr lang="ru-RU" dirty="0" smtClean="0">
              <a:solidFill>
                <a:prstClr val="black"/>
              </a:solidFill>
            </a:endParaRPr>
          </a:p>
          <a:p>
            <a:pPr lvl="0" algn="just"/>
            <a:r>
              <a:rPr lang="ru-RU" i="1" dirty="0" smtClean="0">
                <a:solidFill>
                  <a:prstClr val="black"/>
                </a:solidFill>
              </a:rPr>
              <a:t>6</a:t>
            </a:r>
            <a:r>
              <a:rPr lang="ru-RU" i="1" dirty="0">
                <a:solidFill>
                  <a:prstClr val="black"/>
                </a:solidFill>
              </a:rPr>
              <a:t>. Лучшими друзьями Чиполлино были:                         </a:t>
            </a:r>
            <a:endParaRPr lang="ru-RU" i="1" dirty="0" smtClean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	принц </a:t>
            </a:r>
            <a:r>
              <a:rPr lang="ru-RU" dirty="0">
                <a:solidFill>
                  <a:prstClr val="black"/>
                </a:solidFill>
              </a:rPr>
              <a:t>Лимон  </a:t>
            </a:r>
            <a:r>
              <a:rPr lang="ru-RU" dirty="0" smtClean="0">
                <a:solidFill>
                  <a:prstClr val="black"/>
                </a:solidFill>
              </a:rPr>
              <a:t>и  синьор </a:t>
            </a:r>
            <a:r>
              <a:rPr lang="ru-RU" dirty="0">
                <a:solidFill>
                  <a:prstClr val="black"/>
                </a:solidFill>
              </a:rPr>
              <a:t>Помидор                         </a:t>
            </a:r>
            <a:endParaRPr lang="ru-RU" dirty="0" smtClean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	Редиска </a:t>
            </a:r>
            <a:r>
              <a:rPr lang="ru-RU" dirty="0">
                <a:solidFill>
                  <a:prstClr val="black"/>
                </a:solidFill>
              </a:rPr>
              <a:t>и </a:t>
            </a:r>
            <a:r>
              <a:rPr lang="ru-RU" dirty="0" smtClean="0">
                <a:solidFill>
                  <a:prstClr val="black"/>
                </a:solidFill>
              </a:rPr>
              <a:t>Вишенка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	Моркоу и его собака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Лучшими друзьями Чиполлино были _______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____________________________________________________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____________________________________________________</a:t>
            </a:r>
          </a:p>
          <a:p>
            <a:pPr lvl="0" algn="just">
              <a:lnSpc>
                <a:spcPct val="150000"/>
              </a:lnSpc>
            </a:pPr>
            <a:endParaRPr lang="ru-RU" dirty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i="1" dirty="0">
                <a:solidFill>
                  <a:prstClr val="black"/>
                </a:solidFill>
              </a:rPr>
              <a:t>8. Кто из героев сказки был злым и жадным</a:t>
            </a:r>
            <a:r>
              <a:rPr lang="ru-RU" i="1" dirty="0" smtClean="0">
                <a:solidFill>
                  <a:prstClr val="black"/>
                </a:solidFill>
              </a:rPr>
              <a:t>?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/>
              <a:t>	Кум </a:t>
            </a:r>
            <a:r>
              <a:rPr lang="ru-RU" dirty="0"/>
              <a:t>Тыква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/>
              <a:t>	Принц </a:t>
            </a:r>
            <a:r>
              <a:rPr lang="ru-RU" dirty="0"/>
              <a:t>Лимон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/>
              <a:t>	Синьор </a:t>
            </a:r>
            <a:r>
              <a:rPr lang="ru-RU" dirty="0"/>
              <a:t>Помидор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/>
              <a:t>	Мастер </a:t>
            </a:r>
            <a:r>
              <a:rPr lang="ru-RU" dirty="0" smtClean="0"/>
              <a:t>Виноградинка</a:t>
            </a:r>
            <a:endParaRPr lang="ru-RU" dirty="0"/>
          </a:p>
          <a:p>
            <a:pPr lvl="0" algn="just">
              <a:lnSpc>
                <a:spcPct val="150000"/>
              </a:lnSpc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  <p:pic>
        <p:nvPicPr>
          <p:cNvPr id="1026" name="Picture 2" descr="D:\ВИКА\ШКОЛА\АДАП МАТЕРИАЛ\ПОСОБИЯ-ШКОЛАРОССИИ\Литература\Чиполлино\Картинки\vch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126" y="539552"/>
            <a:ext cx="1484069" cy="2240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583" y="2934228"/>
            <a:ext cx="797717" cy="2206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D:\ВИКА\ШКОЛА\АДАП МАТЕРИАЛ\ПОСОБИЯ-ШКОЛАРОССИИ\Литература\Чиполлино\Картинки\68881775_1294389777_10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31"/>
          <a:stretch/>
        </p:blipFill>
        <p:spPr bwMode="auto">
          <a:xfrm>
            <a:off x="5294848" y="3191136"/>
            <a:ext cx="467928" cy="195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42872" y="3588448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42872" y="3972127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36517" y="4424101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35441" y="6828828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35441" y="7212507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9086" y="7664481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29086" y="8129670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8" descr="D:\ВИКА\ШКОЛА\АДАП МАТЕРИАЛ\ПОСОБИЯ-ШКОЛАРОССИИ\Литература\Чиполлино\Картинки\tykva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5" r="20989"/>
          <a:stretch/>
        </p:blipFill>
        <p:spPr bwMode="auto">
          <a:xfrm>
            <a:off x="5977483" y="6145681"/>
            <a:ext cx="833614" cy="138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802" y="7823567"/>
            <a:ext cx="1515743" cy="1221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7" descr="D:\ВИКА\ШКОЛА\АДАП МАТЕРИАЛ\ПОСОБИЯ-ШКОЛАРОССИИ\Литература\Чиполлино\Картинки\s1200 (1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638" y="6607996"/>
            <a:ext cx="682905" cy="121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373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36"/>
            <a:ext cx="68580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i="1" dirty="0" smtClean="0">
                <a:solidFill>
                  <a:prstClr val="black"/>
                </a:solidFill>
              </a:rPr>
              <a:t>9. </a:t>
            </a:r>
            <a:r>
              <a:rPr lang="ru-RU" i="1" dirty="0"/>
              <a:t>За что </a:t>
            </a:r>
            <a:r>
              <a:rPr lang="ru-RU" i="1" dirty="0" smtClean="0"/>
              <a:t>охрана </a:t>
            </a:r>
            <a:r>
              <a:rPr lang="ru-RU" i="1" dirty="0"/>
              <a:t>принца Лимона схватила </a:t>
            </a:r>
            <a:r>
              <a:rPr lang="ru-RU" i="1" dirty="0"/>
              <a:t> </a:t>
            </a:r>
            <a:r>
              <a:rPr lang="ru-RU" i="1" dirty="0" smtClean="0"/>
              <a:t>Чиполлоне: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Чиполлино наступил </a:t>
            </a:r>
            <a:r>
              <a:rPr lang="ru-RU" dirty="0"/>
              <a:t>принцу на ногу </a:t>
            </a:r>
            <a:br>
              <a:rPr lang="ru-RU" dirty="0"/>
            </a:br>
            <a:r>
              <a:rPr lang="ru-RU" dirty="0" smtClean="0"/>
              <a:t>      </a:t>
            </a:r>
            <a:r>
              <a:rPr lang="ru-RU" dirty="0" smtClean="0"/>
              <a:t>Чиполлино кричал </a:t>
            </a:r>
            <a:r>
              <a:rPr lang="ru-RU" dirty="0" smtClean="0"/>
              <a:t>на принца Лимона</a:t>
            </a:r>
          </a:p>
          <a:p>
            <a:pPr lvl="0">
              <a:lnSpc>
                <a:spcPct val="150000"/>
              </a:lnSpc>
            </a:pPr>
            <a:r>
              <a:rPr lang="ru-RU" dirty="0" smtClean="0"/>
              <a:t>      </a:t>
            </a:r>
            <a:r>
              <a:rPr lang="ru-RU" dirty="0" smtClean="0"/>
              <a:t>Чиполлино кидался </a:t>
            </a:r>
            <a:r>
              <a:rPr lang="ru-RU" dirty="0" smtClean="0"/>
              <a:t>камнями</a:t>
            </a:r>
          </a:p>
          <a:p>
            <a:pPr lvl="0">
              <a:lnSpc>
                <a:spcPct val="150000"/>
              </a:lnSpc>
            </a:pPr>
            <a:r>
              <a:rPr lang="ru-RU" dirty="0" smtClean="0"/>
              <a:t>Отца Чиполлино схватили и посадили в </a:t>
            </a:r>
          </a:p>
          <a:p>
            <a:pPr lvl="0">
              <a:lnSpc>
                <a:spcPct val="150000"/>
              </a:lnSpc>
            </a:pP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 smtClean="0"/>
              <a:t>тюрьму за то, что _____________________________________</a:t>
            </a:r>
          </a:p>
          <a:p>
            <a:pPr lvl="0">
              <a:lnSpc>
                <a:spcPct val="150000"/>
              </a:lnSpc>
            </a:pPr>
            <a:r>
              <a:rPr lang="ru-RU" dirty="0" smtClean="0"/>
              <a:t>______________________________________________________</a:t>
            </a:r>
          </a:p>
          <a:p>
            <a:pPr lvl="0">
              <a:lnSpc>
                <a:spcPct val="150000"/>
              </a:lnSpc>
            </a:pPr>
            <a:r>
              <a:rPr lang="ru-RU" dirty="0" smtClean="0"/>
              <a:t>_______________________________________________________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85" r="2895" b="16774"/>
          <a:stretch/>
        </p:blipFill>
        <p:spPr bwMode="auto">
          <a:xfrm>
            <a:off x="4601172" y="827584"/>
            <a:ext cx="2242078" cy="144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633" y="5868144"/>
            <a:ext cx="5443627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10. </a:t>
            </a:r>
            <a:r>
              <a:rPr lang="ru-RU" i="1" dirty="0"/>
              <a:t>Кум Тыква жил:</a:t>
            </a:r>
          </a:p>
          <a:p>
            <a:endParaRPr lang="ru-RU" dirty="0"/>
          </a:p>
          <a:p>
            <a:r>
              <a:rPr lang="ru-RU" dirty="0" smtClean="0"/>
              <a:t>	в </a:t>
            </a:r>
            <a:r>
              <a:rPr lang="ru-RU" dirty="0"/>
              <a:t>роскошном дворце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	на </a:t>
            </a:r>
            <a:r>
              <a:rPr lang="ru-RU" dirty="0"/>
              <a:t>грядке в огороде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	в </a:t>
            </a:r>
            <a:r>
              <a:rPr lang="ru-RU" dirty="0"/>
              <a:t>маленьком </a:t>
            </a:r>
            <a:r>
              <a:rPr lang="ru-RU" dirty="0" smtClean="0"/>
              <a:t>домике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Кум Тыква жил в _____________________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___________________________________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___________________________________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1633" y="533296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633" y="962881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633" y="1391197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27" t="10895" r="3110" b="8736"/>
          <a:stretch/>
        </p:blipFill>
        <p:spPr bwMode="auto">
          <a:xfrm>
            <a:off x="390615" y="3525732"/>
            <a:ext cx="2960050" cy="2060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94" t="11203" r="17410" b="11803"/>
          <a:stretch/>
        </p:blipFill>
        <p:spPr bwMode="auto">
          <a:xfrm>
            <a:off x="4293096" y="3707904"/>
            <a:ext cx="2004241" cy="1613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20688" y="6464122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20688" y="6913826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20688" y="7342142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809" y="6701494"/>
            <a:ext cx="2094903" cy="205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5350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62" t="20900" r="17623" b="15472"/>
          <a:stretch/>
        </p:blipFill>
        <p:spPr bwMode="auto">
          <a:xfrm>
            <a:off x="4720239" y="877163"/>
            <a:ext cx="2137762" cy="2158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" y="0"/>
            <a:ext cx="6858000" cy="923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i="1" dirty="0" smtClean="0">
                <a:solidFill>
                  <a:prstClr val="black"/>
                </a:solidFill>
              </a:rPr>
              <a:t>11. Почему синьор </a:t>
            </a:r>
            <a:r>
              <a:rPr lang="ru-RU" i="1" dirty="0">
                <a:solidFill>
                  <a:prstClr val="black"/>
                </a:solidFill>
              </a:rPr>
              <a:t>Помидор в страхе </a:t>
            </a:r>
            <a:r>
              <a:rPr lang="ru-RU" i="1" dirty="0" smtClean="0">
                <a:solidFill>
                  <a:prstClr val="black"/>
                </a:solidFill>
              </a:rPr>
              <a:t>убежал?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   </a:t>
            </a:r>
            <a:r>
              <a:rPr lang="ru-RU" dirty="0" smtClean="0">
                <a:solidFill>
                  <a:prstClr val="black"/>
                </a:solidFill>
              </a:rPr>
              <a:t>     </a:t>
            </a:r>
            <a:r>
              <a:rPr lang="ru-RU" dirty="0" smtClean="0">
                <a:solidFill>
                  <a:prstClr val="black"/>
                </a:solidFill>
              </a:rPr>
              <a:t>жители деревни побили синьора Помидора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        от </a:t>
            </a:r>
            <a:r>
              <a:rPr lang="ru-RU" dirty="0" smtClean="0">
                <a:solidFill>
                  <a:prstClr val="black"/>
                </a:solidFill>
              </a:rPr>
              <a:t>запаха лука Синьор Помидор расплакался</a:t>
            </a:r>
            <a:endParaRPr lang="ru-RU" dirty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    </a:t>
            </a:r>
            <a:r>
              <a:rPr lang="ru-RU" dirty="0" smtClean="0">
                <a:solidFill>
                  <a:prstClr val="black"/>
                </a:solidFill>
              </a:rPr>
              <a:t>     его </a:t>
            </a:r>
            <a:r>
              <a:rPr lang="ru-RU" dirty="0">
                <a:solidFill>
                  <a:prstClr val="black"/>
                </a:solidFill>
              </a:rPr>
              <a:t>прогнал мастер </a:t>
            </a:r>
            <a:r>
              <a:rPr lang="ru-RU" dirty="0" smtClean="0">
                <a:solidFill>
                  <a:prstClr val="black"/>
                </a:solidFill>
              </a:rPr>
              <a:t>Виноградника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Синьор Помидор убежал от домика Тыквы 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______________________________________________________</a:t>
            </a:r>
          </a:p>
          <a:p>
            <a:pPr lvl="0" algn="just">
              <a:lnSpc>
                <a:spcPct val="150000"/>
              </a:lnSpc>
            </a:pPr>
            <a:r>
              <a:rPr lang="ru-RU" i="1" dirty="0" smtClean="0">
                <a:solidFill>
                  <a:prstClr val="black"/>
                </a:solidFill>
              </a:rPr>
              <a:t>12. Как ты думаешь, почему </a:t>
            </a:r>
            <a:r>
              <a:rPr lang="ru-RU" i="1" dirty="0" smtClean="0">
                <a:solidFill>
                  <a:prstClr val="black"/>
                </a:solidFill>
              </a:rPr>
              <a:t>Чиполлино был </a:t>
            </a:r>
            <a:r>
              <a:rPr lang="ru-RU" i="1" dirty="0" smtClean="0">
                <a:solidFill>
                  <a:prstClr val="black"/>
                </a:solidFill>
              </a:rPr>
              <a:t>грустный? Найди ответ в тексте. </a:t>
            </a:r>
          </a:p>
          <a:p>
            <a:pPr lvl="0" algn="just">
              <a:lnSpc>
                <a:spcPct val="150000"/>
              </a:lnSpc>
            </a:pPr>
            <a:endParaRPr lang="ru-RU" dirty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endParaRPr lang="ru-RU" dirty="0" smtClean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endParaRPr lang="ru-RU" dirty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endParaRPr lang="ru-RU" dirty="0" smtClean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endParaRPr lang="ru-RU" dirty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Чиполлино </a:t>
            </a:r>
            <a:r>
              <a:rPr lang="ru-RU" dirty="0" smtClean="0">
                <a:solidFill>
                  <a:prstClr val="black"/>
                </a:solidFill>
              </a:rPr>
              <a:t>был грустный ,потому что ______________________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_________________________________________________________ 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__________________________________________________________</a:t>
            </a:r>
            <a:endParaRPr lang="ru-RU" dirty="0" smtClean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i="1" dirty="0" smtClean="0">
                <a:solidFill>
                  <a:prstClr val="black"/>
                </a:solidFill>
              </a:rPr>
              <a:t>13. Кто у Тыквы отнял его домик?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синьор Помидор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Редиска и Вишенка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принц Лимон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4017" y="535099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4017" y="984803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4017" y="1413119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2" t="29813" r="58675" b="9477"/>
          <a:stretch/>
        </p:blipFill>
        <p:spPr bwMode="auto">
          <a:xfrm>
            <a:off x="2957437" y="3918972"/>
            <a:ext cx="1869963" cy="2293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4" t="4201" r="28453" b="20338"/>
          <a:stretch/>
        </p:blipFill>
        <p:spPr bwMode="auto">
          <a:xfrm>
            <a:off x="4919534" y="4616648"/>
            <a:ext cx="1739172" cy="158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32049" y="7954125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32049" y="8403829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40433" y="8807947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336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" y="28135"/>
            <a:ext cx="6858000" cy="8817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i="1" dirty="0" smtClean="0">
                <a:solidFill>
                  <a:prstClr val="black"/>
                </a:solidFill>
              </a:rPr>
              <a:t>14. Кто стал жить в домике Тыквы?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Мастино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Буратино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Чиполлино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В домике Тыквы стал жить _____________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</a:t>
            </a:r>
          </a:p>
          <a:p>
            <a:pPr lvl="0" algn="just">
              <a:lnSpc>
                <a:spcPct val="150000"/>
              </a:lnSpc>
            </a:pPr>
            <a:endParaRPr lang="ru-RU" dirty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i="1" dirty="0">
                <a:solidFill>
                  <a:prstClr val="black"/>
                </a:solidFill>
              </a:rPr>
              <a:t>15. Как Чиполлино избавился от </a:t>
            </a:r>
            <a:r>
              <a:rPr lang="ru-RU" i="1" dirty="0" smtClean="0">
                <a:solidFill>
                  <a:prstClr val="black"/>
                </a:solidFill>
              </a:rPr>
              <a:t>Мастино?</a:t>
            </a:r>
            <a:endParaRPr lang="ru-RU" i="1" dirty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	прогнал </a:t>
            </a:r>
            <a:r>
              <a:rPr lang="ru-RU" dirty="0">
                <a:solidFill>
                  <a:prstClr val="black"/>
                </a:solidFill>
              </a:rPr>
              <a:t>луковым запахом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	дал собаке воды с сонным порошком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прогнал из домика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Чиполлино __________________________________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</a:t>
            </a:r>
          </a:p>
          <a:p>
            <a:pPr lvl="0" algn="just">
              <a:lnSpc>
                <a:spcPct val="150000"/>
              </a:lnSpc>
            </a:pPr>
            <a:endParaRPr lang="ru-RU" dirty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i="1" dirty="0" smtClean="0">
                <a:solidFill>
                  <a:prstClr val="black"/>
                </a:solidFill>
              </a:rPr>
              <a:t>16. Куда и  у кого спрятали домик Тыквы друзья?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дедушке Чернике в лес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графиням Вишням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Друзья спрятали домик Тыквы _____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____________________________________________</a:t>
            </a:r>
            <a:endParaRPr lang="ru-RU" dirty="0" smtClean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_____________________________________________</a:t>
            </a:r>
            <a:endParaRPr lang="ru-RU" dirty="0" smtClean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______________________________________________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04664" y="611067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04664" y="1060771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13048" y="1464889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55" t="22750" r="7541" b="19313"/>
          <a:stretch/>
        </p:blipFill>
        <p:spPr bwMode="auto">
          <a:xfrm>
            <a:off x="4738943" y="28135"/>
            <a:ext cx="1988252" cy="234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26616" y="3445543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26616" y="3895247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35000" y="4299365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1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87" t="11610" r="2142" b="16957"/>
          <a:stretch/>
        </p:blipFill>
        <p:spPr bwMode="auto">
          <a:xfrm>
            <a:off x="4237264" y="4194522"/>
            <a:ext cx="2544332" cy="163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90" t="10912" r="44878" b="44387"/>
          <a:stretch/>
        </p:blipFill>
        <p:spPr bwMode="auto">
          <a:xfrm>
            <a:off x="5373216" y="7266183"/>
            <a:ext cx="1267220" cy="171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92" r="3370" b="10502"/>
          <a:stretch/>
        </p:blipFill>
        <p:spPr bwMode="auto">
          <a:xfrm>
            <a:off x="4659462" y="6228184"/>
            <a:ext cx="1820177" cy="1229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84872" y="6303651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93256" y="6707769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497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6516188" cy="9094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i="1" dirty="0" smtClean="0">
                <a:solidFill>
                  <a:prstClr val="black"/>
                </a:solidFill>
              </a:rPr>
              <a:t>17. Как ты думаешь, синьор Помидор обрадовался, что домик Тыквы  исчез или он разозлился?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Я думаю, что _____________________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____________________________________________</a:t>
            </a:r>
            <a:endParaRPr lang="ru-RU" dirty="0" smtClean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_____________________________________________</a:t>
            </a:r>
            <a:endParaRPr lang="ru-RU" dirty="0" smtClean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endParaRPr lang="ru-RU" dirty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endParaRPr lang="ru-RU" dirty="0" smtClean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i="1" dirty="0" smtClean="0">
                <a:solidFill>
                  <a:prstClr val="black"/>
                </a:solidFill>
              </a:rPr>
              <a:t>18. Как Чиполлино помог бежать друзьям из тюрьмы?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Чиполлино попросил помощи у Вишенки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Чиполлино взорвал тюрьму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Чиполлино попросил </a:t>
            </a:r>
            <a:r>
              <a:rPr lang="ru-RU" dirty="0" smtClean="0">
                <a:solidFill>
                  <a:prstClr val="black"/>
                </a:solidFill>
              </a:rPr>
              <a:t>помощь у принца </a:t>
            </a:r>
            <a:r>
              <a:rPr lang="ru-RU" dirty="0" smtClean="0">
                <a:solidFill>
                  <a:prstClr val="black"/>
                </a:solidFill>
              </a:rPr>
              <a:t>Лимона</a:t>
            </a:r>
          </a:p>
          <a:p>
            <a:pPr lvl="0" algn="just">
              <a:lnSpc>
                <a:spcPct val="150000"/>
              </a:lnSpc>
            </a:pPr>
            <a:endParaRPr lang="ru-RU" dirty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endParaRPr lang="ru-RU" dirty="0" smtClean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endParaRPr lang="ru-RU" dirty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endParaRPr lang="ru-RU" dirty="0" smtClean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endParaRPr lang="ru-RU" dirty="0">
              <a:solidFill>
                <a:prstClr val="black"/>
              </a:solidFill>
            </a:endParaRPr>
          </a:p>
          <a:p>
            <a:pPr lvl="0" algn="just"/>
            <a:endParaRPr lang="ru-RU" dirty="0" smtClean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i="1" dirty="0" smtClean="0">
                <a:solidFill>
                  <a:prstClr val="black"/>
                </a:solidFill>
              </a:rPr>
              <a:t>19. Кто помогал Вишенке достать ключ от тюрьмы у синьора Помидора?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Земляничка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Редиска</a:t>
            </a:r>
          </a:p>
          <a:p>
            <a:pPr lvl="0" algn="just">
              <a:lnSpc>
                <a:spcPct val="150000"/>
              </a:lnSpc>
            </a:pPr>
            <a:r>
              <a:rPr lang="ru-RU" dirty="0">
                <a:solidFill>
                  <a:prstClr val="black"/>
                </a:solidFill>
              </a:rPr>
              <a:t>	</a:t>
            </a:r>
            <a:r>
              <a:rPr lang="ru-RU" dirty="0" smtClean="0">
                <a:solidFill>
                  <a:prstClr val="black"/>
                </a:solidFill>
              </a:rPr>
              <a:t>Тыква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 rot="16200000">
            <a:off x="6354051" y="859315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208" y="467544"/>
            <a:ext cx="1710047" cy="2257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04664" y="3474224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04664" y="3923928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13048" y="4328046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44" y="4598640"/>
            <a:ext cx="3950022" cy="213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381562" y="7888095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81562" y="8337799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89946" y="8741917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27" t="27203" r="41751" b="19313"/>
          <a:stretch/>
        </p:blipFill>
        <p:spPr bwMode="auto">
          <a:xfrm>
            <a:off x="4869160" y="7608750"/>
            <a:ext cx="1287071" cy="1422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497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6858000" cy="8817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i="1" dirty="0" smtClean="0">
                <a:solidFill>
                  <a:prstClr val="black"/>
                </a:solidFill>
              </a:rPr>
              <a:t>20. Как </a:t>
            </a:r>
            <a:r>
              <a:rPr lang="ru-RU" i="1" dirty="0">
                <a:solidFill>
                  <a:prstClr val="black"/>
                </a:solidFill>
              </a:rPr>
              <a:t>зовут собаку сыщика Мистера Моркоу: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	Лови </a:t>
            </a:r>
            <a:r>
              <a:rPr lang="ru-RU" dirty="0">
                <a:solidFill>
                  <a:prstClr val="black"/>
                </a:solidFill>
              </a:rPr>
              <a:t>— Кусай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	Лови </a:t>
            </a:r>
            <a:r>
              <a:rPr lang="ru-RU" dirty="0">
                <a:solidFill>
                  <a:prstClr val="black"/>
                </a:solidFill>
              </a:rPr>
              <a:t>— Гони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	Держи </a:t>
            </a:r>
            <a:r>
              <a:rPr lang="ru-RU" dirty="0">
                <a:solidFill>
                  <a:prstClr val="black"/>
                </a:solidFill>
              </a:rPr>
              <a:t>— Хватай </a:t>
            </a:r>
            <a:endParaRPr lang="ru-RU" dirty="0" smtClean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Собаку сыщика Моркоу звали ___________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>
                <a:solidFill>
                  <a:prstClr val="black"/>
                </a:solidFill>
              </a:rPr>
              <a:t>____________________________________________________</a:t>
            </a:r>
          </a:p>
          <a:p>
            <a:pPr lvl="0" algn="just">
              <a:lnSpc>
                <a:spcPct val="150000"/>
              </a:lnSpc>
            </a:pPr>
            <a:endParaRPr lang="ru-RU" dirty="0">
              <a:solidFill>
                <a:prstClr val="black"/>
              </a:solidFill>
            </a:endParaRPr>
          </a:p>
          <a:p>
            <a:pPr lvl="0" algn="just">
              <a:lnSpc>
                <a:spcPct val="150000"/>
              </a:lnSpc>
            </a:pPr>
            <a:r>
              <a:rPr lang="ru-RU" dirty="0"/>
              <a:t> </a:t>
            </a:r>
            <a:r>
              <a:rPr lang="ru-RU" i="1" dirty="0" smtClean="0"/>
              <a:t>21. Кто </a:t>
            </a:r>
            <a:r>
              <a:rPr lang="ru-RU" i="1" dirty="0"/>
              <a:t>помог Чиполлино выбраться из своей камеры в тюрьме и попасть в камеру к своим </a:t>
            </a:r>
            <a:r>
              <a:rPr lang="ru-RU" i="1" dirty="0" smtClean="0"/>
              <a:t>друзьям?</a:t>
            </a:r>
            <a:endParaRPr lang="ru-RU" i="1" dirty="0"/>
          </a:p>
          <a:p>
            <a:pPr lvl="0" algn="just">
              <a:lnSpc>
                <a:spcPct val="150000"/>
              </a:lnSpc>
            </a:pPr>
            <a:r>
              <a:rPr lang="ru-RU" dirty="0" smtClean="0"/>
              <a:t>	Синьор Помидор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/>
              <a:t>	Кактус</a:t>
            </a:r>
            <a:endParaRPr lang="ru-RU" dirty="0"/>
          </a:p>
          <a:p>
            <a:pPr lvl="0" algn="just">
              <a:lnSpc>
                <a:spcPct val="150000"/>
              </a:lnSpc>
            </a:pPr>
            <a:r>
              <a:rPr lang="ru-RU" dirty="0" smtClean="0"/>
              <a:t>	Тыква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/>
              <a:t>Чиполлино помог выбраться из тюрьмы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/>
              <a:t>_________________________________________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/>
              <a:t>__________________________________________________________</a:t>
            </a:r>
            <a:r>
              <a:rPr lang="ru-RU" dirty="0" smtClean="0"/>
              <a:t> </a:t>
            </a:r>
            <a:endParaRPr lang="ru-RU" dirty="0" smtClean="0"/>
          </a:p>
          <a:p>
            <a:pPr lvl="0" algn="just">
              <a:lnSpc>
                <a:spcPct val="150000"/>
              </a:lnSpc>
            </a:pPr>
            <a:endParaRPr lang="ru-RU" dirty="0" smtClean="0"/>
          </a:p>
          <a:p>
            <a:pPr lvl="0" algn="just">
              <a:lnSpc>
                <a:spcPct val="150000"/>
              </a:lnSpc>
            </a:pPr>
            <a:r>
              <a:rPr lang="ru-RU" i="1" dirty="0" smtClean="0"/>
              <a:t>22</a:t>
            </a:r>
            <a:r>
              <a:rPr lang="ru-RU" i="1" dirty="0"/>
              <a:t>. Что сделал синьор Помидор после того, </a:t>
            </a:r>
            <a:r>
              <a:rPr lang="ru-RU" i="1" dirty="0" smtClean="0"/>
              <a:t>как принц </a:t>
            </a:r>
            <a:r>
              <a:rPr lang="ru-RU" i="1" dirty="0" smtClean="0"/>
              <a:t>Лимон взорвался от выстрела пушки? Найди слова в тексте.</a:t>
            </a:r>
            <a:endParaRPr lang="ru-RU" i="1" dirty="0"/>
          </a:p>
          <a:p>
            <a:pPr lvl="0" algn="just">
              <a:lnSpc>
                <a:spcPct val="150000"/>
              </a:lnSpc>
            </a:pPr>
            <a:r>
              <a:rPr lang="ru-RU" dirty="0" smtClean="0"/>
              <a:t>	побежал </a:t>
            </a:r>
            <a:r>
              <a:rPr lang="ru-RU" dirty="0"/>
              <a:t>в свою </a:t>
            </a:r>
            <a:r>
              <a:rPr lang="ru-RU" dirty="0" smtClean="0"/>
              <a:t>комнату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/>
              <a:t>	убежал из города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/>
              <a:t>	подружился с Чиполлино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" t="13086" r="6094" b="6250"/>
          <a:stretch/>
        </p:blipFill>
        <p:spPr bwMode="auto">
          <a:xfrm>
            <a:off x="4553292" y="395536"/>
            <a:ext cx="2137817" cy="147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 rot="16200000">
            <a:off x="6323078" y="8445712"/>
            <a:ext cx="80823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#</a:t>
            </a:r>
            <a:r>
              <a:rPr lang="en-US" sz="1100" dirty="0" err="1" smtClean="0">
                <a:solidFill>
                  <a:prstClr val="black"/>
                </a:solidFill>
              </a:rPr>
              <a:t>Mishanya</a:t>
            </a:r>
            <a:endParaRPr lang="ru-RU" sz="11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6672" y="525248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6672" y="974952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5056" y="1379070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85056" y="3836725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5056" y="4286429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93440" y="4690547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74" t="11524" r="45163" b="14870"/>
          <a:stretch/>
        </p:blipFill>
        <p:spPr bwMode="auto">
          <a:xfrm>
            <a:off x="4889666" y="3325188"/>
            <a:ext cx="1889544" cy="2463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14073" y="7587398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14073" y="8037102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22457" y="8441220"/>
            <a:ext cx="288032" cy="270594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9534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257</Words>
  <Application>Microsoft Office PowerPoint</Application>
  <PresentationFormat>Экран (4:3)</PresentationFormat>
  <Paragraphs>165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Victoria</cp:lastModifiedBy>
  <cp:revision>82</cp:revision>
  <cp:lastPrinted>2019-05-21T16:18:01Z</cp:lastPrinted>
  <dcterms:created xsi:type="dcterms:W3CDTF">2019-05-20T13:52:14Z</dcterms:created>
  <dcterms:modified xsi:type="dcterms:W3CDTF">2020-04-21T10:05:44Z</dcterms:modified>
</cp:coreProperties>
</file>